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68" r:id="rId3"/>
    <p:sldMasterId id="2147483780" r:id="rId4"/>
  </p:sldMasterIdLst>
  <p:notesMasterIdLst>
    <p:notesMasterId r:id="rId47"/>
  </p:notesMasterIdLst>
  <p:handoutMasterIdLst>
    <p:handoutMasterId r:id="rId48"/>
  </p:handoutMasterIdLst>
  <p:sldIdLst>
    <p:sldId id="257" r:id="rId5"/>
    <p:sldId id="258" r:id="rId6"/>
    <p:sldId id="305" r:id="rId7"/>
    <p:sldId id="266" r:id="rId8"/>
    <p:sldId id="262" r:id="rId9"/>
    <p:sldId id="302" r:id="rId10"/>
    <p:sldId id="470" r:id="rId11"/>
    <p:sldId id="303" r:id="rId12"/>
    <p:sldId id="464" r:id="rId13"/>
    <p:sldId id="460" r:id="rId14"/>
    <p:sldId id="263" r:id="rId15"/>
    <p:sldId id="304" r:id="rId16"/>
    <p:sldId id="264" r:id="rId17"/>
    <p:sldId id="468" r:id="rId18"/>
    <p:sldId id="379" r:id="rId19"/>
    <p:sldId id="380" r:id="rId20"/>
    <p:sldId id="381" r:id="rId21"/>
    <p:sldId id="382" r:id="rId22"/>
    <p:sldId id="383" r:id="rId23"/>
    <p:sldId id="469" r:id="rId24"/>
    <p:sldId id="393" r:id="rId25"/>
    <p:sldId id="394" r:id="rId26"/>
    <p:sldId id="384" r:id="rId27"/>
    <p:sldId id="385" r:id="rId28"/>
    <p:sldId id="386" r:id="rId29"/>
    <p:sldId id="387" r:id="rId30"/>
    <p:sldId id="388" r:id="rId31"/>
    <p:sldId id="389" r:id="rId32"/>
    <p:sldId id="390" r:id="rId33"/>
    <p:sldId id="440" r:id="rId34"/>
    <p:sldId id="391" r:id="rId35"/>
    <p:sldId id="392" r:id="rId36"/>
    <p:sldId id="395" r:id="rId37"/>
    <p:sldId id="396" r:id="rId38"/>
    <p:sldId id="397" r:id="rId39"/>
    <p:sldId id="461" r:id="rId40"/>
    <p:sldId id="463" r:id="rId41"/>
    <p:sldId id="427" r:id="rId42"/>
    <p:sldId id="471" r:id="rId43"/>
    <p:sldId id="450" r:id="rId44"/>
    <p:sldId id="436" r:id="rId45"/>
    <p:sldId id="439" r:id="rId4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JC User"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66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81" autoAdjust="0"/>
  </p:normalViewPr>
  <p:slideViewPr>
    <p:cSldViewPr>
      <p:cViewPr varScale="1">
        <p:scale>
          <a:sx n="101" d="100"/>
          <a:sy n="101" d="100"/>
        </p:scale>
        <p:origin x="191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6725"/>
          </a:xfrm>
          <a:prstGeom prst="rect">
            <a:avLst/>
          </a:prstGeom>
        </p:spPr>
        <p:txBody>
          <a:bodyPr vert="horz" lIns="92117" tIns="46058" rIns="92117" bIns="46058" rtlCol="0"/>
          <a:lstStyle>
            <a:lvl1pPr algn="l">
              <a:defRPr sz="1200"/>
            </a:lvl1pPr>
          </a:lstStyle>
          <a:p>
            <a:pPr>
              <a:defRPr/>
            </a:pPr>
            <a:endParaRPr lang="en-US"/>
          </a:p>
        </p:txBody>
      </p:sp>
      <p:sp>
        <p:nvSpPr>
          <p:cNvPr id="3" name="Date Placeholder 2"/>
          <p:cNvSpPr>
            <a:spLocks noGrp="1"/>
          </p:cNvSpPr>
          <p:nvPr>
            <p:ph type="dt" sz="quarter" idx="1"/>
          </p:nvPr>
        </p:nvSpPr>
        <p:spPr>
          <a:xfrm>
            <a:off x="3971925" y="0"/>
            <a:ext cx="3036888" cy="466725"/>
          </a:xfrm>
          <a:prstGeom prst="rect">
            <a:avLst/>
          </a:prstGeom>
        </p:spPr>
        <p:txBody>
          <a:bodyPr vert="horz" lIns="92117" tIns="46058" rIns="92117" bIns="46058" rtlCol="0"/>
          <a:lstStyle>
            <a:lvl1pPr algn="r">
              <a:defRPr sz="1200"/>
            </a:lvl1pPr>
          </a:lstStyle>
          <a:p>
            <a:pPr>
              <a:defRPr/>
            </a:pPr>
            <a:fld id="{BDCE8DFA-6EE9-4979-8DB6-F9FD9100D6B4}" type="datetimeFigureOut">
              <a:rPr lang="en-US"/>
              <a:pPr>
                <a:defRPr/>
              </a:pPr>
              <a:t>3/29/2017</a:t>
            </a:fld>
            <a:endParaRPr lang="en-US"/>
          </a:p>
        </p:txBody>
      </p:sp>
      <p:sp>
        <p:nvSpPr>
          <p:cNvPr id="4" name="Footer Placeholder 3"/>
          <p:cNvSpPr>
            <a:spLocks noGrp="1"/>
          </p:cNvSpPr>
          <p:nvPr>
            <p:ph type="ftr" sz="quarter" idx="2"/>
          </p:nvPr>
        </p:nvSpPr>
        <p:spPr>
          <a:xfrm>
            <a:off x="0" y="8829675"/>
            <a:ext cx="3036888" cy="466725"/>
          </a:xfrm>
          <a:prstGeom prst="rect">
            <a:avLst/>
          </a:prstGeom>
        </p:spPr>
        <p:txBody>
          <a:bodyPr vert="horz" lIns="92117" tIns="46058" rIns="92117" bIns="4605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1925" y="8829675"/>
            <a:ext cx="3036888" cy="466725"/>
          </a:xfrm>
          <a:prstGeom prst="rect">
            <a:avLst/>
          </a:prstGeom>
        </p:spPr>
        <p:txBody>
          <a:bodyPr vert="horz" lIns="92117" tIns="46058" rIns="92117" bIns="46058" rtlCol="0" anchor="b"/>
          <a:lstStyle>
            <a:lvl1pPr algn="r">
              <a:defRPr sz="1200"/>
            </a:lvl1pPr>
          </a:lstStyle>
          <a:p>
            <a:pPr>
              <a:defRPr/>
            </a:pPr>
            <a:fld id="{B6DBAA0A-A66C-47EF-B4FF-B9D07AA4942F}" type="slidenum">
              <a:rPr lang="en-US"/>
              <a:pPr>
                <a:defRPr/>
              </a:pPr>
              <a:t>‹#›</a:t>
            </a:fld>
            <a:endParaRPr lang="en-US"/>
          </a:p>
        </p:txBody>
      </p:sp>
    </p:spTree>
    <p:extLst>
      <p:ext uri="{BB962C8B-B14F-4D97-AF65-F5344CB8AC3E}">
        <p14:creationId xmlns:p14="http://schemas.microsoft.com/office/powerpoint/2010/main" val="302435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defTabSz="914770" eaLnBrk="1" hangingPunct="1">
              <a:defRPr sz="1200">
                <a:latin typeface="Arial"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lgn="r" defTabSz="914770" eaLnBrk="1" hangingPunct="1">
              <a:defRPr sz="1200">
                <a:latin typeface="Arial" charset="0"/>
              </a:defRPr>
            </a:lvl1pPr>
          </a:lstStyle>
          <a:p>
            <a:pPr>
              <a:defRPr/>
            </a:pPr>
            <a:fld id="{12C8103B-4DA7-4DEE-9679-393367BA5806}" type="datetimeFigureOut">
              <a:rPr lang="en-US"/>
              <a:pPr>
                <a:defRPr/>
              </a:pPr>
              <a:t>3/29/2017</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117" tIns="46058" rIns="92117" bIns="46058"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defTabSz="914770"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lgn="r" defTabSz="914770" eaLnBrk="1" hangingPunct="1">
              <a:defRPr sz="1200"/>
            </a:lvl1pPr>
          </a:lstStyle>
          <a:p>
            <a:pPr>
              <a:defRPr/>
            </a:pPr>
            <a:fld id="{B9FB01AE-02AE-48AE-A2A3-EC9810A2B386}" type="slidenum">
              <a:rPr lang="en-US" altLang="en-US"/>
              <a:pPr>
                <a:defRPr/>
              </a:pPr>
              <a:t>‹#›</a:t>
            </a:fld>
            <a:endParaRPr lang="en-US" altLang="en-US"/>
          </a:p>
        </p:txBody>
      </p:sp>
    </p:spTree>
    <p:extLst>
      <p:ext uri="{BB962C8B-B14F-4D97-AF65-F5344CB8AC3E}">
        <p14:creationId xmlns:p14="http://schemas.microsoft.com/office/powerpoint/2010/main" val="197674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a:noFill/>
        </p:spPr>
        <p:txBody>
          <a:bodyPr/>
          <a:lstStyle/>
          <a:p>
            <a:endParaRPr lang="en-US" altLang="en-US" dirty="0" smtClean="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D0624D23-9D33-44F5-8525-278BA0BABC81}" type="slidenum">
              <a:rPr lang="en-US" altLang="en-US" smtClean="0"/>
              <a:pPr defTabSz="914400"/>
              <a:t>3</a:t>
            </a:fld>
            <a:endParaRPr lang="en-US" altLang="en-US" smtClean="0"/>
          </a:p>
        </p:txBody>
      </p:sp>
    </p:spTree>
    <p:extLst>
      <p:ext uri="{BB962C8B-B14F-4D97-AF65-F5344CB8AC3E}">
        <p14:creationId xmlns:p14="http://schemas.microsoft.com/office/powerpoint/2010/main" val="1594083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p:spPr>
        <p:txBody>
          <a:bodyPr/>
          <a:lstStyle/>
          <a:p>
            <a:endParaRPr lang="en-US" altLang="en-US" smtClean="0"/>
          </a:p>
        </p:txBody>
      </p:sp>
      <p:sp>
        <p:nvSpPr>
          <p:cNvPr id="2662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2645D45C-F42C-42C2-BB52-D03739611897}" type="slidenum">
              <a:rPr lang="en-US" altLang="en-US" smtClean="0"/>
              <a:pPr defTabSz="914400"/>
              <a:t>15</a:t>
            </a:fld>
            <a:endParaRPr lang="en-US" altLang="en-US" smtClean="0"/>
          </a:p>
        </p:txBody>
      </p:sp>
    </p:spTree>
    <p:extLst>
      <p:ext uri="{BB962C8B-B14F-4D97-AF65-F5344CB8AC3E}">
        <p14:creationId xmlns:p14="http://schemas.microsoft.com/office/powerpoint/2010/main" val="174334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p:spPr>
        <p:txBody>
          <a:bodyPr/>
          <a:lstStyle/>
          <a:p>
            <a:endParaRPr lang="en-US" altLang="en-US" smtClean="0"/>
          </a:p>
        </p:txBody>
      </p:sp>
      <p:sp>
        <p:nvSpPr>
          <p:cNvPr id="3072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E18CDD3F-FD35-468A-8255-E35D89C9726A}" type="slidenum">
              <a:rPr lang="en-US" altLang="en-US" smtClean="0"/>
              <a:pPr defTabSz="914400"/>
              <a:t>16</a:t>
            </a:fld>
            <a:endParaRPr lang="en-US" altLang="en-US" smtClean="0"/>
          </a:p>
        </p:txBody>
      </p:sp>
    </p:spTree>
    <p:extLst>
      <p:ext uri="{BB962C8B-B14F-4D97-AF65-F5344CB8AC3E}">
        <p14:creationId xmlns:p14="http://schemas.microsoft.com/office/powerpoint/2010/main" val="508813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p:spPr>
        <p:txBody>
          <a:bodyPr/>
          <a:lstStyle/>
          <a:p>
            <a:endParaRPr lang="en-US" altLang="en-US" dirty="0" smtClean="0"/>
          </a:p>
        </p:txBody>
      </p:sp>
      <p:sp>
        <p:nvSpPr>
          <p:cNvPr id="3277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9A4F22E0-97EA-4D15-B8F2-13454628586A}" type="slidenum">
              <a:rPr lang="en-US" altLang="en-US" smtClean="0"/>
              <a:pPr defTabSz="914400"/>
              <a:t>17</a:t>
            </a:fld>
            <a:endParaRPr lang="en-US" altLang="en-US" smtClean="0"/>
          </a:p>
        </p:txBody>
      </p:sp>
    </p:spTree>
    <p:extLst>
      <p:ext uri="{BB962C8B-B14F-4D97-AF65-F5344CB8AC3E}">
        <p14:creationId xmlns:p14="http://schemas.microsoft.com/office/powerpoint/2010/main" val="2162555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18</a:t>
            </a:fld>
            <a:endParaRPr lang="en-US" altLang="en-US"/>
          </a:p>
        </p:txBody>
      </p:sp>
    </p:spTree>
    <p:extLst>
      <p:ext uri="{BB962C8B-B14F-4D97-AF65-F5344CB8AC3E}">
        <p14:creationId xmlns:p14="http://schemas.microsoft.com/office/powerpoint/2010/main" val="1245288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p:spPr>
        <p:txBody>
          <a:bodyPr/>
          <a:lstStyle/>
          <a:p>
            <a:endParaRPr lang="en-US" altLang="en-US" dirty="0" smtClean="0"/>
          </a:p>
        </p:txBody>
      </p:sp>
      <p:sp>
        <p:nvSpPr>
          <p:cNvPr id="3789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805D0443-E990-4501-B341-2BBAE1050077}" type="slidenum">
              <a:rPr lang="en-US" altLang="en-US" smtClean="0"/>
              <a:pPr defTabSz="914400"/>
              <a:t>19</a:t>
            </a:fld>
            <a:endParaRPr lang="en-US" altLang="en-US" smtClean="0"/>
          </a:p>
        </p:txBody>
      </p:sp>
    </p:spTree>
    <p:extLst>
      <p:ext uri="{BB962C8B-B14F-4D97-AF65-F5344CB8AC3E}">
        <p14:creationId xmlns:p14="http://schemas.microsoft.com/office/powerpoint/2010/main" val="909584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p:spPr>
        <p:txBody>
          <a:bodyPr/>
          <a:lstStyle/>
          <a:p>
            <a:endParaRPr lang="en-US" altLang="en-US" dirty="0" smtClean="0"/>
          </a:p>
        </p:txBody>
      </p:sp>
      <p:sp>
        <p:nvSpPr>
          <p:cNvPr id="3789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805D0443-E990-4501-B341-2BBAE1050077}" type="slidenum">
              <a:rPr lang="en-US" altLang="en-US" smtClean="0"/>
              <a:pPr defTabSz="914400"/>
              <a:t>20</a:t>
            </a:fld>
            <a:endParaRPr lang="en-US" altLang="en-US" smtClean="0"/>
          </a:p>
        </p:txBody>
      </p:sp>
    </p:spTree>
    <p:extLst>
      <p:ext uri="{BB962C8B-B14F-4D97-AF65-F5344CB8AC3E}">
        <p14:creationId xmlns:p14="http://schemas.microsoft.com/office/powerpoint/2010/main" val="446883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p:spPr>
        <p:txBody>
          <a:bodyPr/>
          <a:lstStyle/>
          <a:p>
            <a:endParaRPr lang="en-US" altLang="en-US" smtClean="0"/>
          </a:p>
        </p:txBody>
      </p:sp>
      <p:sp>
        <p:nvSpPr>
          <p:cNvPr id="4096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CB73EDDD-0CF2-44BE-929A-8A886B774107}" type="slidenum">
              <a:rPr lang="en-US" altLang="en-US" smtClean="0"/>
              <a:pPr defTabSz="914400"/>
              <a:t>21</a:t>
            </a:fld>
            <a:endParaRPr lang="en-US" altLang="en-US" smtClean="0"/>
          </a:p>
        </p:txBody>
      </p:sp>
    </p:spTree>
    <p:extLst>
      <p:ext uri="{BB962C8B-B14F-4D97-AF65-F5344CB8AC3E}">
        <p14:creationId xmlns:p14="http://schemas.microsoft.com/office/powerpoint/2010/main" val="1482954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p:spPr>
        <p:txBody>
          <a:bodyPr/>
          <a:lstStyle/>
          <a:p>
            <a:endParaRPr lang="en-US" altLang="en-US" smtClean="0"/>
          </a:p>
        </p:txBody>
      </p:sp>
      <p:sp>
        <p:nvSpPr>
          <p:cNvPr id="4403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5B2055E4-6FDF-4A2D-BF6E-2DD8357BE26F}" type="slidenum">
              <a:rPr lang="en-US" altLang="en-US" smtClean="0"/>
              <a:pPr defTabSz="914400"/>
              <a:t>22</a:t>
            </a:fld>
            <a:endParaRPr lang="en-US" altLang="en-US" smtClean="0"/>
          </a:p>
        </p:txBody>
      </p:sp>
    </p:spTree>
    <p:extLst>
      <p:ext uri="{BB962C8B-B14F-4D97-AF65-F5344CB8AC3E}">
        <p14:creationId xmlns:p14="http://schemas.microsoft.com/office/powerpoint/2010/main" val="1228749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23</a:t>
            </a:fld>
            <a:endParaRPr lang="en-US" altLang="en-US"/>
          </a:p>
        </p:txBody>
      </p:sp>
    </p:spTree>
    <p:extLst>
      <p:ext uri="{BB962C8B-B14F-4D97-AF65-F5344CB8AC3E}">
        <p14:creationId xmlns:p14="http://schemas.microsoft.com/office/powerpoint/2010/main" val="3702387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a:noFill/>
        </p:spPr>
        <p:txBody>
          <a:bodyPr/>
          <a:lstStyle/>
          <a:p>
            <a:endParaRPr lang="en-US" altLang="en-US" dirty="0" smtClean="0"/>
          </a:p>
        </p:txBody>
      </p:sp>
      <p:sp>
        <p:nvSpPr>
          <p:cNvPr id="501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8182296D-0CB2-4E40-96DF-CA489926BE82}" type="slidenum">
              <a:rPr lang="en-US" altLang="en-US" smtClean="0"/>
              <a:pPr defTabSz="914400"/>
              <a:t>24</a:t>
            </a:fld>
            <a:endParaRPr lang="en-US" altLang="en-US" smtClean="0"/>
          </a:p>
        </p:txBody>
      </p:sp>
    </p:spTree>
    <p:extLst>
      <p:ext uri="{BB962C8B-B14F-4D97-AF65-F5344CB8AC3E}">
        <p14:creationId xmlns:p14="http://schemas.microsoft.com/office/powerpoint/2010/main" val="4174139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p:spPr>
        <p:txBody>
          <a:bodyPr/>
          <a:lstStyle/>
          <a:p>
            <a:endParaRPr lang="en-US" altLang="en-US" dirty="0" smtClean="0"/>
          </a:p>
        </p:txBody>
      </p:sp>
      <p:sp>
        <p:nvSpPr>
          <p:cNvPr id="3789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805D0443-E990-4501-B341-2BBAE1050077}" type="slidenum">
              <a:rPr lang="en-US" altLang="en-US" smtClean="0"/>
              <a:pPr defTabSz="914400"/>
              <a:t>7</a:t>
            </a:fld>
            <a:endParaRPr lang="en-US" altLang="en-US" smtClean="0"/>
          </a:p>
        </p:txBody>
      </p:sp>
    </p:spTree>
    <p:extLst>
      <p:ext uri="{BB962C8B-B14F-4D97-AF65-F5344CB8AC3E}">
        <p14:creationId xmlns:p14="http://schemas.microsoft.com/office/powerpoint/2010/main" val="4170775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a:noFill/>
        </p:spPr>
        <p:txBody>
          <a:bodyPr/>
          <a:lstStyle/>
          <a:p>
            <a:pPr eaLnBrk="1" hangingPunct="1">
              <a:spcBef>
                <a:spcPct val="0"/>
              </a:spcBef>
            </a:pPr>
            <a:endParaRPr lang="es-HN" altLang="en-US" smtClean="0"/>
          </a:p>
        </p:txBody>
      </p:sp>
      <p:sp>
        <p:nvSpPr>
          <p:cNvPr id="55300" name="Slide Number Placeholder 3"/>
          <p:cNvSpPr>
            <a:spLocks noGrp="1"/>
          </p:cNvSpPr>
          <p:nvPr>
            <p:ph type="sldNum" sz="quarter" idx="5"/>
          </p:nvPr>
        </p:nvSpPr>
        <p:spPr>
          <a:noFill/>
        </p:spPr>
        <p:txBody>
          <a:bodyPr/>
          <a:lstStyle>
            <a:lvl1pPr>
              <a:spcBef>
                <a:spcPct val="30000"/>
              </a:spcBef>
              <a:defRPr sz="1200">
                <a:solidFill>
                  <a:schemeClr val="tx1"/>
                </a:solidFill>
                <a:latin typeface="Calibri" panose="020F0502020204030204" pitchFamily="34" charset="0"/>
              </a:defRPr>
            </a:lvl1pPr>
            <a:lvl2pPr marL="747713" indent="-287338">
              <a:spcBef>
                <a:spcPct val="30000"/>
              </a:spcBef>
              <a:defRPr sz="1200">
                <a:solidFill>
                  <a:schemeClr val="tx1"/>
                </a:solidFill>
                <a:latin typeface="Calibri" panose="020F0502020204030204" pitchFamily="34" charset="0"/>
              </a:defRPr>
            </a:lvl2pPr>
            <a:lvl3pPr marL="1150938" indent="-230188">
              <a:spcBef>
                <a:spcPct val="30000"/>
              </a:spcBef>
              <a:defRPr sz="1200">
                <a:solidFill>
                  <a:schemeClr val="tx1"/>
                </a:solidFill>
                <a:latin typeface="Calibri" panose="020F0502020204030204" pitchFamily="34" charset="0"/>
              </a:defRPr>
            </a:lvl3pPr>
            <a:lvl4pPr marL="1611313" indent="-230188">
              <a:spcBef>
                <a:spcPct val="30000"/>
              </a:spcBef>
              <a:defRPr sz="1200">
                <a:solidFill>
                  <a:schemeClr val="tx1"/>
                </a:solidFill>
                <a:latin typeface="Calibri" panose="020F0502020204030204" pitchFamily="34" charset="0"/>
              </a:defRPr>
            </a:lvl4pPr>
            <a:lvl5pPr marL="2071688" indent="-230188">
              <a:spcBef>
                <a:spcPct val="30000"/>
              </a:spcBef>
              <a:defRPr sz="1200">
                <a:solidFill>
                  <a:schemeClr val="tx1"/>
                </a:solidFill>
                <a:latin typeface="Calibri" panose="020F0502020204030204" pitchFamily="34" charset="0"/>
              </a:defRPr>
            </a:lvl5pPr>
            <a:lvl6pPr marL="2528888" indent="-230188" eaLnBrk="0" fontAlgn="base" hangingPunct="0">
              <a:spcBef>
                <a:spcPct val="30000"/>
              </a:spcBef>
              <a:spcAft>
                <a:spcPct val="0"/>
              </a:spcAft>
              <a:defRPr sz="1200">
                <a:solidFill>
                  <a:schemeClr val="tx1"/>
                </a:solidFill>
                <a:latin typeface="Calibri" panose="020F0502020204030204" pitchFamily="34" charset="0"/>
              </a:defRPr>
            </a:lvl6pPr>
            <a:lvl7pPr marL="2986088" indent="-230188" eaLnBrk="0" fontAlgn="base" hangingPunct="0">
              <a:spcBef>
                <a:spcPct val="30000"/>
              </a:spcBef>
              <a:spcAft>
                <a:spcPct val="0"/>
              </a:spcAft>
              <a:defRPr sz="1200">
                <a:solidFill>
                  <a:schemeClr val="tx1"/>
                </a:solidFill>
                <a:latin typeface="Calibri" panose="020F0502020204030204" pitchFamily="34" charset="0"/>
              </a:defRPr>
            </a:lvl7pPr>
            <a:lvl8pPr marL="3443288" indent="-230188" eaLnBrk="0" fontAlgn="base" hangingPunct="0">
              <a:spcBef>
                <a:spcPct val="30000"/>
              </a:spcBef>
              <a:spcAft>
                <a:spcPct val="0"/>
              </a:spcAft>
              <a:defRPr sz="1200">
                <a:solidFill>
                  <a:schemeClr val="tx1"/>
                </a:solidFill>
                <a:latin typeface="Calibri" panose="020F0502020204030204" pitchFamily="34" charset="0"/>
              </a:defRPr>
            </a:lvl8pPr>
            <a:lvl9pPr marL="3900488" indent="-230188" eaLnBrk="0" fontAlgn="base" hangingPunct="0">
              <a:spcBef>
                <a:spcPct val="30000"/>
              </a:spcBef>
              <a:spcAft>
                <a:spcPct val="0"/>
              </a:spcAft>
              <a:defRPr sz="1200">
                <a:solidFill>
                  <a:schemeClr val="tx1"/>
                </a:solidFill>
                <a:latin typeface="Calibri" panose="020F0502020204030204" pitchFamily="34" charset="0"/>
              </a:defRPr>
            </a:lvl9pPr>
          </a:lstStyle>
          <a:p>
            <a:pPr defTabSz="914400">
              <a:spcBef>
                <a:spcPct val="0"/>
              </a:spcBef>
            </a:pPr>
            <a:fld id="{C76F2045-08A3-4DAF-92CB-C675F99DD254}" type="slidenum">
              <a:rPr lang="en-US" altLang="en-US" smtClean="0">
                <a:latin typeface="Arial" panose="020B0604020202020204" pitchFamily="34" charset="0"/>
              </a:rPr>
              <a:pPr defTabSz="914400">
                <a:spcBef>
                  <a:spcPct val="0"/>
                </a:spcBef>
              </a:pPr>
              <a:t>26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912786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a:noFill/>
        </p:spPr>
        <p:txBody>
          <a:bodyPr/>
          <a:lstStyle/>
          <a:p>
            <a:endParaRPr lang="en-US" altLang="en-US" dirty="0" smtClean="0"/>
          </a:p>
        </p:txBody>
      </p:sp>
      <p:sp>
        <p:nvSpPr>
          <p:cNvPr id="5837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216BBF9A-9FAC-48A9-B119-400F4011D010}" type="slidenum">
              <a:rPr lang="en-US" altLang="en-US" smtClean="0"/>
              <a:pPr defTabSz="914400"/>
              <a:t>27</a:t>
            </a:fld>
            <a:endParaRPr lang="en-US" altLang="en-US" smtClean="0"/>
          </a:p>
        </p:txBody>
      </p:sp>
    </p:spTree>
    <p:extLst>
      <p:ext uri="{BB962C8B-B14F-4D97-AF65-F5344CB8AC3E}">
        <p14:creationId xmlns:p14="http://schemas.microsoft.com/office/powerpoint/2010/main" val="7996987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a:noFill/>
        </p:spPr>
        <p:txBody>
          <a:bodyPr/>
          <a:lstStyle/>
          <a:p>
            <a:endParaRPr lang="en-US" altLang="en-US" dirty="0" smtClean="0"/>
          </a:p>
        </p:txBody>
      </p:sp>
      <p:sp>
        <p:nvSpPr>
          <p:cNvPr id="6349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4626C03F-C1EF-4882-95CD-AE26261E7E65}" type="slidenum">
              <a:rPr lang="en-US" altLang="en-US" smtClean="0"/>
              <a:pPr defTabSz="914400"/>
              <a:t>29</a:t>
            </a:fld>
            <a:endParaRPr lang="en-US" altLang="en-US" smtClean="0"/>
          </a:p>
        </p:txBody>
      </p:sp>
    </p:spTree>
    <p:extLst>
      <p:ext uri="{BB962C8B-B14F-4D97-AF65-F5344CB8AC3E}">
        <p14:creationId xmlns:p14="http://schemas.microsoft.com/office/powerpoint/2010/main" val="3700334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30</a:t>
            </a:fld>
            <a:endParaRPr lang="en-US" altLang="en-US"/>
          </a:p>
        </p:txBody>
      </p:sp>
    </p:spTree>
    <p:extLst>
      <p:ext uri="{BB962C8B-B14F-4D97-AF65-F5344CB8AC3E}">
        <p14:creationId xmlns:p14="http://schemas.microsoft.com/office/powerpoint/2010/main" val="3890104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31</a:t>
            </a:fld>
            <a:endParaRPr lang="en-US" altLang="en-US"/>
          </a:p>
        </p:txBody>
      </p:sp>
    </p:spTree>
    <p:extLst>
      <p:ext uri="{BB962C8B-B14F-4D97-AF65-F5344CB8AC3E}">
        <p14:creationId xmlns:p14="http://schemas.microsoft.com/office/powerpoint/2010/main" val="4097412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a:noFill/>
        </p:spPr>
        <p:txBody>
          <a:bodyPr/>
          <a:lstStyle/>
          <a:p>
            <a:endParaRPr lang="en-US" altLang="en-US" dirty="0" smtClean="0"/>
          </a:p>
        </p:txBody>
      </p:sp>
      <p:sp>
        <p:nvSpPr>
          <p:cNvPr id="7066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E408CB16-9803-4731-B631-0851201FC764}" type="slidenum">
              <a:rPr lang="en-US" altLang="en-US" smtClean="0"/>
              <a:pPr defTabSz="914400"/>
              <a:t>33</a:t>
            </a:fld>
            <a:endParaRPr lang="en-US" altLang="en-US" smtClean="0"/>
          </a:p>
        </p:txBody>
      </p:sp>
    </p:spTree>
    <p:extLst>
      <p:ext uri="{BB962C8B-B14F-4D97-AF65-F5344CB8AC3E}">
        <p14:creationId xmlns:p14="http://schemas.microsoft.com/office/powerpoint/2010/main" val="3622614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a:noFill/>
        </p:spPr>
        <p:txBody>
          <a:bodyPr/>
          <a:lstStyle/>
          <a:p>
            <a:endParaRPr lang="en-US" altLang="en-US" dirty="0" smtClean="0"/>
          </a:p>
        </p:txBody>
      </p:sp>
      <p:sp>
        <p:nvSpPr>
          <p:cNvPr id="7373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E3B47B43-0EB8-4D94-AD38-7B46F2DCB0CB}" type="slidenum">
              <a:rPr lang="en-US" altLang="en-US" smtClean="0"/>
              <a:pPr defTabSz="914400"/>
              <a:t>34</a:t>
            </a:fld>
            <a:endParaRPr lang="en-US" altLang="en-US" smtClean="0"/>
          </a:p>
        </p:txBody>
      </p:sp>
    </p:spTree>
    <p:extLst>
      <p:ext uri="{BB962C8B-B14F-4D97-AF65-F5344CB8AC3E}">
        <p14:creationId xmlns:p14="http://schemas.microsoft.com/office/powerpoint/2010/main" val="3397251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a:noFill/>
        </p:spPr>
        <p:txBody>
          <a:bodyPr/>
          <a:lstStyle/>
          <a:p>
            <a:endParaRPr lang="en-US" dirty="0" smtClean="0"/>
          </a:p>
        </p:txBody>
      </p:sp>
      <p:sp>
        <p:nvSpPr>
          <p:cNvPr id="9114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ED08B5EB-3CDC-4F15-AB9C-082DF35D948A}" type="slidenum">
              <a:rPr lang="en-US" altLang="en-US" smtClean="0">
                <a:solidFill>
                  <a:prstClr val="black"/>
                </a:solidFill>
              </a:rPr>
              <a:pPr defTabSz="914400"/>
              <a:t>36</a:t>
            </a:fld>
            <a:endParaRPr lang="en-US" altLang="en-US" smtClean="0">
              <a:solidFill>
                <a:prstClr val="black"/>
              </a:solidFill>
            </a:endParaRPr>
          </a:p>
        </p:txBody>
      </p:sp>
    </p:spTree>
    <p:extLst>
      <p:ext uri="{BB962C8B-B14F-4D97-AF65-F5344CB8AC3E}">
        <p14:creationId xmlns:p14="http://schemas.microsoft.com/office/powerpoint/2010/main" val="29465544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a:noFill/>
        </p:spPr>
        <p:txBody>
          <a:bodyPr/>
          <a:lstStyle/>
          <a:p>
            <a:endParaRPr lang="en-US" dirty="0" smtClean="0"/>
          </a:p>
        </p:txBody>
      </p:sp>
      <p:sp>
        <p:nvSpPr>
          <p:cNvPr id="9523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F9F8170A-1444-4540-9FEC-0A3283E07590}" type="slidenum">
              <a:rPr lang="en-US" altLang="en-US" smtClean="0">
                <a:solidFill>
                  <a:prstClr val="black"/>
                </a:solidFill>
              </a:rPr>
              <a:pPr defTabSz="914400"/>
              <a:t>37</a:t>
            </a:fld>
            <a:endParaRPr lang="en-US" altLang="en-US" smtClean="0">
              <a:solidFill>
                <a:prstClr val="black"/>
              </a:solidFill>
            </a:endParaRPr>
          </a:p>
        </p:txBody>
      </p:sp>
    </p:spTree>
    <p:extLst>
      <p:ext uri="{BB962C8B-B14F-4D97-AF65-F5344CB8AC3E}">
        <p14:creationId xmlns:p14="http://schemas.microsoft.com/office/powerpoint/2010/main" val="1015202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a:noFill/>
        </p:spPr>
        <p:txBody>
          <a:bodyPr/>
          <a:lstStyle/>
          <a:p>
            <a:endParaRPr lang="en-US" altLang="en-US" dirty="0" smtClean="0"/>
          </a:p>
        </p:txBody>
      </p:sp>
      <p:sp>
        <p:nvSpPr>
          <p:cNvPr id="7885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67F8B22C-C818-4B72-903B-0E436834B30D}" type="slidenum">
              <a:rPr lang="en-US" altLang="en-US" smtClean="0"/>
              <a:pPr defTabSz="914400"/>
              <a:t>38</a:t>
            </a:fld>
            <a:endParaRPr lang="en-US" altLang="en-US" smtClean="0"/>
          </a:p>
        </p:txBody>
      </p:sp>
    </p:spTree>
    <p:extLst>
      <p:ext uri="{BB962C8B-B14F-4D97-AF65-F5344CB8AC3E}">
        <p14:creationId xmlns:p14="http://schemas.microsoft.com/office/powerpoint/2010/main" val="2509570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8</a:t>
            </a:fld>
            <a:endParaRPr lang="en-US" altLang="en-US"/>
          </a:p>
        </p:txBody>
      </p:sp>
    </p:spTree>
    <p:extLst>
      <p:ext uri="{BB962C8B-B14F-4D97-AF65-F5344CB8AC3E}">
        <p14:creationId xmlns:p14="http://schemas.microsoft.com/office/powerpoint/2010/main" val="298230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a:noFill/>
        </p:spPr>
        <p:txBody>
          <a:bodyPr/>
          <a:lstStyle/>
          <a:p>
            <a:endParaRPr lang="en-US" altLang="en-US" dirty="0" smtClean="0"/>
          </a:p>
        </p:txBody>
      </p:sp>
      <p:sp>
        <p:nvSpPr>
          <p:cNvPr id="8090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30B211-6983-448A-84E9-378D73DDC719}" type="slidenum">
              <a:rPr lang="en-US" altLang="en-US" smtClean="0">
                <a:solidFill>
                  <a:prstClr val="black"/>
                </a:solidFill>
              </a:rPr>
              <a:pPr/>
              <a:t>39</a:t>
            </a:fld>
            <a:endParaRPr lang="en-US" altLang="en-US" smtClean="0">
              <a:solidFill>
                <a:prstClr val="black"/>
              </a:solidFill>
            </a:endParaRPr>
          </a:p>
        </p:txBody>
      </p:sp>
    </p:spTree>
    <p:extLst>
      <p:ext uri="{BB962C8B-B14F-4D97-AF65-F5344CB8AC3E}">
        <p14:creationId xmlns:p14="http://schemas.microsoft.com/office/powerpoint/2010/main" val="1864647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a:noFill/>
        </p:spPr>
        <p:txBody>
          <a:bodyPr/>
          <a:lstStyle/>
          <a:p>
            <a:endParaRPr lang="en-US" altLang="en-US" dirty="0" smtClean="0"/>
          </a:p>
        </p:txBody>
      </p:sp>
      <p:sp>
        <p:nvSpPr>
          <p:cNvPr id="8090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4930B211-6983-448A-84E9-378D73DDC719}" type="slidenum">
              <a:rPr lang="en-US" altLang="en-US" smtClean="0"/>
              <a:pPr defTabSz="914400"/>
              <a:t>40</a:t>
            </a:fld>
            <a:endParaRPr lang="en-US" altLang="en-US" smtClean="0"/>
          </a:p>
        </p:txBody>
      </p:sp>
    </p:spTree>
    <p:extLst>
      <p:ext uri="{BB962C8B-B14F-4D97-AF65-F5344CB8AC3E}">
        <p14:creationId xmlns:p14="http://schemas.microsoft.com/office/powerpoint/2010/main" val="26377817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42</a:t>
            </a:fld>
            <a:endParaRPr lang="en-US" altLang="en-US"/>
          </a:p>
        </p:txBody>
      </p:sp>
    </p:spTree>
    <p:extLst>
      <p:ext uri="{BB962C8B-B14F-4D97-AF65-F5344CB8AC3E}">
        <p14:creationId xmlns:p14="http://schemas.microsoft.com/office/powerpoint/2010/main" val="2144994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endParaRPr 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80FFDA4A-3B88-4088-A0A7-1901CF9514C2}" type="slidenum">
              <a:rPr lang="en-US" altLang="en-US" smtClean="0">
                <a:solidFill>
                  <a:prstClr val="black"/>
                </a:solidFill>
              </a:rPr>
              <a:pPr defTabSz="914400"/>
              <a:t>9</a:t>
            </a:fld>
            <a:endParaRPr lang="en-US" altLang="en-US" smtClean="0">
              <a:solidFill>
                <a:prstClr val="black"/>
              </a:solidFill>
            </a:endParaRPr>
          </a:p>
        </p:txBody>
      </p:sp>
    </p:spTree>
    <p:extLst>
      <p:ext uri="{BB962C8B-B14F-4D97-AF65-F5344CB8AC3E}">
        <p14:creationId xmlns:p14="http://schemas.microsoft.com/office/powerpoint/2010/main" val="36349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endParaRPr 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80FFDA4A-3B88-4088-A0A7-1901CF9514C2}" type="slidenum">
              <a:rPr lang="en-US" altLang="en-US" smtClean="0">
                <a:solidFill>
                  <a:prstClr val="black"/>
                </a:solidFill>
              </a:rPr>
              <a:pPr defTabSz="914400"/>
              <a:t>10</a:t>
            </a:fld>
            <a:endParaRPr lang="en-US" altLang="en-US" smtClean="0">
              <a:solidFill>
                <a:prstClr val="black"/>
              </a:solidFill>
            </a:endParaRPr>
          </a:p>
        </p:txBody>
      </p:sp>
    </p:spTree>
    <p:extLst>
      <p:ext uri="{BB962C8B-B14F-4D97-AF65-F5344CB8AC3E}">
        <p14:creationId xmlns:p14="http://schemas.microsoft.com/office/powerpoint/2010/main" val="3439904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11</a:t>
            </a:fld>
            <a:endParaRPr lang="en-US" altLang="en-US"/>
          </a:p>
        </p:txBody>
      </p:sp>
    </p:spTree>
    <p:extLst>
      <p:ext uri="{BB962C8B-B14F-4D97-AF65-F5344CB8AC3E}">
        <p14:creationId xmlns:p14="http://schemas.microsoft.com/office/powerpoint/2010/main" val="3208728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FB01AE-02AE-48AE-A2A3-EC9810A2B386}" type="slidenum">
              <a:rPr lang="en-US" altLang="en-US" smtClean="0"/>
              <a:pPr>
                <a:defRPr/>
              </a:pPr>
              <a:t>12</a:t>
            </a:fld>
            <a:endParaRPr lang="en-US" altLang="en-US"/>
          </a:p>
        </p:txBody>
      </p:sp>
    </p:spTree>
    <p:extLst>
      <p:ext uri="{BB962C8B-B14F-4D97-AF65-F5344CB8AC3E}">
        <p14:creationId xmlns:p14="http://schemas.microsoft.com/office/powerpoint/2010/main" val="3867951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FF039A89-CF10-409A-9511-1CC1081A3C8A}" type="slidenum">
              <a:rPr lang="en-US" altLang="en-US" smtClean="0"/>
              <a:pPr defTabSz="914400"/>
              <a:t>13</a:t>
            </a:fld>
            <a:endParaRPr lang="en-US" altLang="en-US" smtClean="0"/>
          </a:p>
        </p:txBody>
      </p:sp>
    </p:spTree>
    <p:extLst>
      <p:ext uri="{BB962C8B-B14F-4D97-AF65-F5344CB8AC3E}">
        <p14:creationId xmlns:p14="http://schemas.microsoft.com/office/powerpoint/2010/main" val="1987980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a:fld id="{FF039A89-CF10-409A-9511-1CC1081A3C8A}" type="slidenum">
              <a:rPr lang="en-US" altLang="en-US" smtClean="0"/>
              <a:pPr defTabSz="914400"/>
              <a:t>14</a:t>
            </a:fld>
            <a:endParaRPr lang="en-US" altLang="en-US" smtClean="0"/>
          </a:p>
        </p:txBody>
      </p:sp>
    </p:spTree>
    <p:extLst>
      <p:ext uri="{BB962C8B-B14F-4D97-AF65-F5344CB8AC3E}">
        <p14:creationId xmlns:p14="http://schemas.microsoft.com/office/powerpoint/2010/main" val="3828749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704F4E9-29AC-4598-BC4C-3AAAF03D7367}" type="datetimeFigureOut">
              <a:rPr lang="en-US"/>
              <a:pPr>
                <a:defRPr/>
              </a:pPr>
              <a:t>3/29/2017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ECED94-4DC8-42F0-BB7F-85A407860FC2}" type="slidenum">
              <a:rPr lang="en-US" altLang="en-US"/>
              <a:pPr>
                <a:defRPr/>
              </a:pPr>
              <a:t>‹#›</a:t>
            </a:fld>
            <a:endParaRPr lang="en-US" altLang="en-US"/>
          </a:p>
        </p:txBody>
      </p:sp>
    </p:spTree>
    <p:extLst>
      <p:ext uri="{BB962C8B-B14F-4D97-AF65-F5344CB8AC3E}">
        <p14:creationId xmlns:p14="http://schemas.microsoft.com/office/powerpoint/2010/main" val="302508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8950C15-0F24-474D-BEF5-8AF76DAA8E7F}" type="datetimeFigureOut">
              <a:rPr lang="en-US"/>
              <a:pPr>
                <a:defRPr/>
              </a:pPr>
              <a:t>3/29/2017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31CA89-1EFC-4B70-ABDA-38A545FB1049}" type="slidenum">
              <a:rPr lang="en-US" altLang="en-US"/>
              <a:pPr>
                <a:defRPr/>
              </a:pPr>
              <a:t>‹#›</a:t>
            </a:fld>
            <a:endParaRPr lang="en-US" altLang="en-US"/>
          </a:p>
        </p:txBody>
      </p:sp>
    </p:spTree>
    <p:extLst>
      <p:ext uri="{BB962C8B-B14F-4D97-AF65-F5344CB8AC3E}">
        <p14:creationId xmlns:p14="http://schemas.microsoft.com/office/powerpoint/2010/main" val="207126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C41E248-DFCD-4D3A-A0BC-CC642314A049}" type="datetimeFigureOut">
              <a:rPr lang="en-US"/>
              <a:pPr>
                <a:defRPr/>
              </a:pPr>
              <a:t>3/29/2017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427BF8-4408-4678-A540-F54E2A412C40}" type="slidenum">
              <a:rPr lang="en-US" altLang="en-US"/>
              <a:pPr>
                <a:defRPr/>
              </a:pPr>
              <a:t>‹#›</a:t>
            </a:fld>
            <a:endParaRPr lang="en-US" altLang="en-US"/>
          </a:p>
        </p:txBody>
      </p:sp>
    </p:spTree>
    <p:extLst>
      <p:ext uri="{BB962C8B-B14F-4D97-AF65-F5344CB8AC3E}">
        <p14:creationId xmlns:p14="http://schemas.microsoft.com/office/powerpoint/2010/main" val="3485011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D872CB-9DB3-40EF-8F28-A0540BF5BF8B}"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11531D7-D7D0-4BF6-BCB2-BD154D546009}" type="slidenum">
              <a:rPr lang="en-US" altLang="en-US"/>
              <a:pPr>
                <a:defRPr/>
              </a:pPr>
              <a:t>‹#›</a:t>
            </a:fld>
            <a:endParaRPr lang="en-US" altLang="en-US"/>
          </a:p>
        </p:txBody>
      </p:sp>
    </p:spTree>
    <p:extLst>
      <p:ext uri="{BB962C8B-B14F-4D97-AF65-F5344CB8AC3E}">
        <p14:creationId xmlns:p14="http://schemas.microsoft.com/office/powerpoint/2010/main" val="2116168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DB9899-2E4C-47B1-A1C3-AF816F6901A2}"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5BDAA6-B9F6-4743-AF8D-FD17D8AD0D12}" type="slidenum">
              <a:rPr lang="en-US" altLang="en-US"/>
              <a:pPr>
                <a:defRPr/>
              </a:pPr>
              <a:t>‹#›</a:t>
            </a:fld>
            <a:endParaRPr lang="en-US" altLang="en-US"/>
          </a:p>
        </p:txBody>
      </p:sp>
    </p:spTree>
    <p:extLst>
      <p:ext uri="{BB962C8B-B14F-4D97-AF65-F5344CB8AC3E}">
        <p14:creationId xmlns:p14="http://schemas.microsoft.com/office/powerpoint/2010/main" val="3718289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67E9C0-1C65-4E14-A741-48B6BEEABFDF}"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F7B06D8-94CB-4EC6-A7DC-ACEC7698D2E0}" type="slidenum">
              <a:rPr lang="en-US" altLang="en-US"/>
              <a:pPr>
                <a:defRPr/>
              </a:pPr>
              <a:t>‹#›</a:t>
            </a:fld>
            <a:endParaRPr lang="en-US" altLang="en-US"/>
          </a:p>
        </p:txBody>
      </p:sp>
    </p:spTree>
    <p:extLst>
      <p:ext uri="{BB962C8B-B14F-4D97-AF65-F5344CB8AC3E}">
        <p14:creationId xmlns:p14="http://schemas.microsoft.com/office/powerpoint/2010/main" val="273905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9ADD01-1CA4-43BC-8555-442F3AF67C64}" type="datetimeFigureOut">
              <a:rPr lang="en-US">
                <a:solidFill>
                  <a:prstClr val="white">
                    <a:tint val="75000"/>
                  </a:prstClr>
                </a:solidFill>
              </a:rPr>
              <a:pPr>
                <a:defRPr/>
              </a:pPr>
              <a:t>3/29/2017</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26E61CA-2997-49C2-947D-3F22AA722688}" type="slidenum">
              <a:rPr lang="en-US" altLang="en-US"/>
              <a:pPr>
                <a:defRPr/>
              </a:pPr>
              <a:t>‹#›</a:t>
            </a:fld>
            <a:endParaRPr lang="en-US" altLang="en-US"/>
          </a:p>
        </p:txBody>
      </p:sp>
    </p:spTree>
    <p:extLst>
      <p:ext uri="{BB962C8B-B14F-4D97-AF65-F5344CB8AC3E}">
        <p14:creationId xmlns:p14="http://schemas.microsoft.com/office/powerpoint/2010/main" val="3165383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07E158-B78B-4E8F-9B02-09112DBCF9ED}" type="datetimeFigureOut">
              <a:rPr lang="en-US">
                <a:solidFill>
                  <a:prstClr val="white">
                    <a:tint val="75000"/>
                  </a:prstClr>
                </a:solidFill>
              </a:rPr>
              <a:pPr>
                <a:defRPr/>
              </a:pPr>
              <a:t>3/29/2017</a:t>
            </a:fld>
            <a:endParaRPr lang="en-US">
              <a:solidFill>
                <a:prstClr val="white">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94D5863-1A5A-4D16-855D-B04F1B95EC62}" type="slidenum">
              <a:rPr lang="en-US" altLang="en-US"/>
              <a:pPr>
                <a:defRPr/>
              </a:pPr>
              <a:t>‹#›</a:t>
            </a:fld>
            <a:endParaRPr lang="en-US" altLang="en-US"/>
          </a:p>
        </p:txBody>
      </p:sp>
    </p:spTree>
    <p:extLst>
      <p:ext uri="{BB962C8B-B14F-4D97-AF65-F5344CB8AC3E}">
        <p14:creationId xmlns:p14="http://schemas.microsoft.com/office/powerpoint/2010/main" val="3612096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D62F21-979C-4CC9-A0AC-0D35D5EADCDC}" type="datetimeFigureOut">
              <a:rPr lang="en-US">
                <a:solidFill>
                  <a:prstClr val="white">
                    <a:tint val="75000"/>
                  </a:prstClr>
                </a:solidFill>
              </a:rPr>
              <a:pPr>
                <a:defRPr/>
              </a:pPr>
              <a:t>3/29/2017</a:t>
            </a:fld>
            <a:endParaRPr lang="en-US">
              <a:solidFill>
                <a:prstClr val="white">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0587D8C-5355-4565-8633-CE436EC45FA1}" type="slidenum">
              <a:rPr lang="en-US" altLang="en-US"/>
              <a:pPr>
                <a:defRPr/>
              </a:pPr>
              <a:t>‹#›</a:t>
            </a:fld>
            <a:endParaRPr lang="en-US" altLang="en-US"/>
          </a:p>
        </p:txBody>
      </p:sp>
    </p:spTree>
    <p:extLst>
      <p:ext uri="{BB962C8B-B14F-4D97-AF65-F5344CB8AC3E}">
        <p14:creationId xmlns:p14="http://schemas.microsoft.com/office/powerpoint/2010/main" val="3555741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FC68A6-FE15-410F-966E-6DD6864029EB}" type="datetimeFigureOut">
              <a:rPr lang="en-US">
                <a:solidFill>
                  <a:prstClr val="white">
                    <a:tint val="75000"/>
                  </a:prstClr>
                </a:solidFill>
              </a:rPr>
              <a:pPr>
                <a:defRPr/>
              </a:pPr>
              <a:t>3/29/2017</a:t>
            </a:fld>
            <a:endParaRPr lang="en-US">
              <a:solidFill>
                <a:prstClr val="white">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3E33EE0-EDCA-44B5-BA6B-0CA417FB493A}" type="slidenum">
              <a:rPr lang="en-US" altLang="en-US"/>
              <a:pPr>
                <a:defRPr/>
              </a:pPr>
              <a:t>‹#›</a:t>
            </a:fld>
            <a:endParaRPr lang="en-US" altLang="en-US"/>
          </a:p>
        </p:txBody>
      </p:sp>
    </p:spTree>
    <p:extLst>
      <p:ext uri="{BB962C8B-B14F-4D97-AF65-F5344CB8AC3E}">
        <p14:creationId xmlns:p14="http://schemas.microsoft.com/office/powerpoint/2010/main" val="896729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8BBFE0-2691-4B65-A5D7-FBC1A0A7AB6D}" type="datetimeFigureOut">
              <a:rPr lang="en-US">
                <a:solidFill>
                  <a:prstClr val="white">
                    <a:tint val="75000"/>
                  </a:prstClr>
                </a:solidFill>
              </a:rPr>
              <a:pPr>
                <a:defRPr/>
              </a:pPr>
              <a:t>3/29/2017</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8127F2B-13EB-4E22-9509-D17A357CA9B6}" type="slidenum">
              <a:rPr lang="en-US" altLang="en-US"/>
              <a:pPr>
                <a:defRPr/>
              </a:pPr>
              <a:t>‹#›</a:t>
            </a:fld>
            <a:endParaRPr lang="en-US" altLang="en-US"/>
          </a:p>
        </p:txBody>
      </p:sp>
    </p:spTree>
    <p:extLst>
      <p:ext uri="{BB962C8B-B14F-4D97-AF65-F5344CB8AC3E}">
        <p14:creationId xmlns:p14="http://schemas.microsoft.com/office/powerpoint/2010/main" val="3505057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A7EE349-B6C2-4F10-8E75-719C0D231F00}" type="datetimeFigureOut">
              <a:rPr lang="en-US"/>
              <a:pPr>
                <a:defRPr/>
              </a:pPr>
              <a:t>3/29/2017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5FE72F-E24C-4549-B7AC-0C468619CBF1}" type="slidenum">
              <a:rPr lang="en-US" altLang="en-US"/>
              <a:pPr>
                <a:defRPr/>
              </a:pPr>
              <a:t>‹#›</a:t>
            </a:fld>
            <a:endParaRPr lang="en-US" altLang="en-US"/>
          </a:p>
        </p:txBody>
      </p:sp>
    </p:spTree>
    <p:extLst>
      <p:ext uri="{BB962C8B-B14F-4D97-AF65-F5344CB8AC3E}">
        <p14:creationId xmlns:p14="http://schemas.microsoft.com/office/powerpoint/2010/main" val="1495079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685661-A352-44D2-BFD7-7BAD25686587}" type="datetimeFigureOut">
              <a:rPr lang="en-US">
                <a:solidFill>
                  <a:prstClr val="white">
                    <a:tint val="75000"/>
                  </a:prstClr>
                </a:solidFill>
              </a:rPr>
              <a:pPr>
                <a:defRPr/>
              </a:pPr>
              <a:t>3/29/2017</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B75D0A9-86E2-4EAF-902E-41D4CC15F2BB}" type="slidenum">
              <a:rPr lang="en-US" altLang="en-US"/>
              <a:pPr>
                <a:defRPr/>
              </a:pPr>
              <a:t>‹#›</a:t>
            </a:fld>
            <a:endParaRPr lang="en-US" altLang="en-US"/>
          </a:p>
        </p:txBody>
      </p:sp>
    </p:spTree>
    <p:extLst>
      <p:ext uri="{BB962C8B-B14F-4D97-AF65-F5344CB8AC3E}">
        <p14:creationId xmlns:p14="http://schemas.microsoft.com/office/powerpoint/2010/main" val="3168960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B9C947-41E5-47B1-80C5-C710F6310509}"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FB9F6A-763F-4D90-9690-8D9FC3ECF7A8}" type="slidenum">
              <a:rPr lang="en-US" altLang="en-US"/>
              <a:pPr>
                <a:defRPr/>
              </a:pPr>
              <a:t>‹#›</a:t>
            </a:fld>
            <a:endParaRPr lang="en-US" altLang="en-US"/>
          </a:p>
        </p:txBody>
      </p:sp>
    </p:spTree>
    <p:extLst>
      <p:ext uri="{BB962C8B-B14F-4D97-AF65-F5344CB8AC3E}">
        <p14:creationId xmlns:p14="http://schemas.microsoft.com/office/powerpoint/2010/main" val="945648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05AACE-EF3D-402C-AB57-D00F0FDD26B0}"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E26376-B6B2-4468-80BF-562D6A68490E}" type="slidenum">
              <a:rPr lang="en-US" altLang="en-US"/>
              <a:pPr>
                <a:defRPr/>
              </a:pPr>
              <a:t>‹#›</a:t>
            </a:fld>
            <a:endParaRPr lang="en-US" altLang="en-US"/>
          </a:p>
        </p:txBody>
      </p:sp>
    </p:spTree>
    <p:extLst>
      <p:ext uri="{BB962C8B-B14F-4D97-AF65-F5344CB8AC3E}">
        <p14:creationId xmlns:p14="http://schemas.microsoft.com/office/powerpoint/2010/main" val="2282558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D872CB-9DB3-40EF-8F28-A0540BF5BF8B}"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11531D7-D7D0-4BF6-BCB2-BD154D546009}" type="slidenum">
              <a:rPr lang="en-US" altLang="en-US"/>
              <a:pPr>
                <a:defRPr/>
              </a:pPr>
              <a:t>‹#›</a:t>
            </a:fld>
            <a:endParaRPr lang="en-US" altLang="en-US"/>
          </a:p>
        </p:txBody>
      </p:sp>
    </p:spTree>
    <p:extLst>
      <p:ext uri="{BB962C8B-B14F-4D97-AF65-F5344CB8AC3E}">
        <p14:creationId xmlns:p14="http://schemas.microsoft.com/office/powerpoint/2010/main" val="1611124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DB9899-2E4C-47B1-A1C3-AF816F6901A2}"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5BDAA6-B9F6-4743-AF8D-FD17D8AD0D12}" type="slidenum">
              <a:rPr lang="en-US" altLang="en-US"/>
              <a:pPr>
                <a:defRPr/>
              </a:pPr>
              <a:t>‹#›</a:t>
            </a:fld>
            <a:endParaRPr lang="en-US" altLang="en-US"/>
          </a:p>
        </p:txBody>
      </p:sp>
    </p:spTree>
    <p:extLst>
      <p:ext uri="{BB962C8B-B14F-4D97-AF65-F5344CB8AC3E}">
        <p14:creationId xmlns:p14="http://schemas.microsoft.com/office/powerpoint/2010/main" val="1387062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67E9C0-1C65-4E14-A741-48B6BEEABFDF}"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F7B06D8-94CB-4EC6-A7DC-ACEC7698D2E0}" type="slidenum">
              <a:rPr lang="en-US" altLang="en-US"/>
              <a:pPr>
                <a:defRPr/>
              </a:pPr>
              <a:t>‹#›</a:t>
            </a:fld>
            <a:endParaRPr lang="en-US" altLang="en-US"/>
          </a:p>
        </p:txBody>
      </p:sp>
    </p:spTree>
    <p:extLst>
      <p:ext uri="{BB962C8B-B14F-4D97-AF65-F5344CB8AC3E}">
        <p14:creationId xmlns:p14="http://schemas.microsoft.com/office/powerpoint/2010/main" val="533721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9ADD01-1CA4-43BC-8555-442F3AF67C64}" type="datetimeFigureOut">
              <a:rPr lang="en-US">
                <a:solidFill>
                  <a:prstClr val="white">
                    <a:tint val="75000"/>
                  </a:prstClr>
                </a:solidFill>
              </a:rPr>
              <a:pPr>
                <a:defRPr/>
              </a:pPr>
              <a:t>3/29/2017</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26E61CA-2997-49C2-947D-3F22AA722688}" type="slidenum">
              <a:rPr lang="en-US" altLang="en-US"/>
              <a:pPr>
                <a:defRPr/>
              </a:pPr>
              <a:t>‹#›</a:t>
            </a:fld>
            <a:endParaRPr lang="en-US" altLang="en-US"/>
          </a:p>
        </p:txBody>
      </p:sp>
    </p:spTree>
    <p:extLst>
      <p:ext uri="{BB962C8B-B14F-4D97-AF65-F5344CB8AC3E}">
        <p14:creationId xmlns:p14="http://schemas.microsoft.com/office/powerpoint/2010/main" val="1568447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07E158-B78B-4E8F-9B02-09112DBCF9ED}" type="datetimeFigureOut">
              <a:rPr lang="en-US">
                <a:solidFill>
                  <a:prstClr val="white">
                    <a:tint val="75000"/>
                  </a:prstClr>
                </a:solidFill>
              </a:rPr>
              <a:pPr>
                <a:defRPr/>
              </a:pPr>
              <a:t>3/29/2017</a:t>
            </a:fld>
            <a:endParaRPr lang="en-US">
              <a:solidFill>
                <a:prstClr val="white">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94D5863-1A5A-4D16-855D-B04F1B95EC62}" type="slidenum">
              <a:rPr lang="en-US" altLang="en-US"/>
              <a:pPr>
                <a:defRPr/>
              </a:pPr>
              <a:t>‹#›</a:t>
            </a:fld>
            <a:endParaRPr lang="en-US" altLang="en-US"/>
          </a:p>
        </p:txBody>
      </p:sp>
    </p:spTree>
    <p:extLst>
      <p:ext uri="{BB962C8B-B14F-4D97-AF65-F5344CB8AC3E}">
        <p14:creationId xmlns:p14="http://schemas.microsoft.com/office/powerpoint/2010/main" val="2394207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D62F21-979C-4CC9-A0AC-0D35D5EADCDC}" type="datetimeFigureOut">
              <a:rPr lang="en-US">
                <a:solidFill>
                  <a:prstClr val="white">
                    <a:tint val="75000"/>
                  </a:prstClr>
                </a:solidFill>
              </a:rPr>
              <a:pPr>
                <a:defRPr/>
              </a:pPr>
              <a:t>3/29/2017</a:t>
            </a:fld>
            <a:endParaRPr lang="en-US">
              <a:solidFill>
                <a:prstClr val="white">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0587D8C-5355-4565-8633-CE436EC45FA1}" type="slidenum">
              <a:rPr lang="en-US" altLang="en-US"/>
              <a:pPr>
                <a:defRPr/>
              </a:pPr>
              <a:t>‹#›</a:t>
            </a:fld>
            <a:endParaRPr lang="en-US" altLang="en-US"/>
          </a:p>
        </p:txBody>
      </p:sp>
    </p:spTree>
    <p:extLst>
      <p:ext uri="{BB962C8B-B14F-4D97-AF65-F5344CB8AC3E}">
        <p14:creationId xmlns:p14="http://schemas.microsoft.com/office/powerpoint/2010/main" val="16325387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FC68A6-FE15-410F-966E-6DD6864029EB}" type="datetimeFigureOut">
              <a:rPr lang="en-US">
                <a:solidFill>
                  <a:prstClr val="white">
                    <a:tint val="75000"/>
                  </a:prstClr>
                </a:solidFill>
              </a:rPr>
              <a:pPr>
                <a:defRPr/>
              </a:pPr>
              <a:t>3/29/2017</a:t>
            </a:fld>
            <a:endParaRPr lang="en-US">
              <a:solidFill>
                <a:prstClr val="white">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3E33EE0-EDCA-44B5-BA6B-0CA417FB493A}" type="slidenum">
              <a:rPr lang="en-US" altLang="en-US"/>
              <a:pPr>
                <a:defRPr/>
              </a:pPr>
              <a:t>‹#›</a:t>
            </a:fld>
            <a:endParaRPr lang="en-US" altLang="en-US"/>
          </a:p>
        </p:txBody>
      </p:sp>
    </p:spTree>
    <p:extLst>
      <p:ext uri="{BB962C8B-B14F-4D97-AF65-F5344CB8AC3E}">
        <p14:creationId xmlns:p14="http://schemas.microsoft.com/office/powerpoint/2010/main" val="122477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44BE667-AB80-4704-AB91-B2A81435DF4E}" type="datetimeFigureOut">
              <a:rPr lang="en-US"/>
              <a:pPr>
                <a:defRPr/>
              </a:pPr>
              <a:t>3/29/2017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553917-EB37-430A-BA9A-229D7A7D18E8}" type="slidenum">
              <a:rPr lang="en-US" altLang="en-US"/>
              <a:pPr>
                <a:defRPr/>
              </a:pPr>
              <a:t>‹#›</a:t>
            </a:fld>
            <a:endParaRPr lang="en-US" altLang="en-US"/>
          </a:p>
        </p:txBody>
      </p:sp>
    </p:spTree>
    <p:extLst>
      <p:ext uri="{BB962C8B-B14F-4D97-AF65-F5344CB8AC3E}">
        <p14:creationId xmlns:p14="http://schemas.microsoft.com/office/powerpoint/2010/main" val="1821474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8BBFE0-2691-4B65-A5D7-FBC1A0A7AB6D}" type="datetimeFigureOut">
              <a:rPr lang="en-US">
                <a:solidFill>
                  <a:prstClr val="white">
                    <a:tint val="75000"/>
                  </a:prstClr>
                </a:solidFill>
              </a:rPr>
              <a:pPr>
                <a:defRPr/>
              </a:pPr>
              <a:t>3/29/2017</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8127F2B-13EB-4E22-9509-D17A357CA9B6}" type="slidenum">
              <a:rPr lang="en-US" altLang="en-US"/>
              <a:pPr>
                <a:defRPr/>
              </a:pPr>
              <a:t>‹#›</a:t>
            </a:fld>
            <a:endParaRPr lang="en-US" altLang="en-US"/>
          </a:p>
        </p:txBody>
      </p:sp>
    </p:spTree>
    <p:extLst>
      <p:ext uri="{BB962C8B-B14F-4D97-AF65-F5344CB8AC3E}">
        <p14:creationId xmlns:p14="http://schemas.microsoft.com/office/powerpoint/2010/main" val="1383197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685661-A352-44D2-BFD7-7BAD25686587}" type="datetimeFigureOut">
              <a:rPr lang="en-US">
                <a:solidFill>
                  <a:prstClr val="white">
                    <a:tint val="75000"/>
                  </a:prstClr>
                </a:solidFill>
              </a:rPr>
              <a:pPr>
                <a:defRPr/>
              </a:pPr>
              <a:t>3/29/2017</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B75D0A9-86E2-4EAF-902E-41D4CC15F2BB}" type="slidenum">
              <a:rPr lang="en-US" altLang="en-US"/>
              <a:pPr>
                <a:defRPr/>
              </a:pPr>
              <a:t>‹#›</a:t>
            </a:fld>
            <a:endParaRPr lang="en-US" altLang="en-US"/>
          </a:p>
        </p:txBody>
      </p:sp>
    </p:spTree>
    <p:extLst>
      <p:ext uri="{BB962C8B-B14F-4D97-AF65-F5344CB8AC3E}">
        <p14:creationId xmlns:p14="http://schemas.microsoft.com/office/powerpoint/2010/main" val="16584334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B9C947-41E5-47B1-80C5-C710F6310509}"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FB9F6A-763F-4D90-9690-8D9FC3ECF7A8}" type="slidenum">
              <a:rPr lang="en-US" altLang="en-US"/>
              <a:pPr>
                <a:defRPr/>
              </a:pPr>
              <a:t>‹#›</a:t>
            </a:fld>
            <a:endParaRPr lang="en-US" altLang="en-US"/>
          </a:p>
        </p:txBody>
      </p:sp>
    </p:spTree>
    <p:extLst>
      <p:ext uri="{BB962C8B-B14F-4D97-AF65-F5344CB8AC3E}">
        <p14:creationId xmlns:p14="http://schemas.microsoft.com/office/powerpoint/2010/main" val="2225589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05AACE-EF3D-402C-AB57-D00F0FDD26B0}"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E26376-B6B2-4468-80BF-562D6A68490E}" type="slidenum">
              <a:rPr lang="en-US" altLang="en-US"/>
              <a:pPr>
                <a:defRPr/>
              </a:pPr>
              <a:t>‹#›</a:t>
            </a:fld>
            <a:endParaRPr lang="en-US" altLang="en-US"/>
          </a:p>
        </p:txBody>
      </p:sp>
    </p:spTree>
    <p:extLst>
      <p:ext uri="{BB962C8B-B14F-4D97-AF65-F5344CB8AC3E}">
        <p14:creationId xmlns:p14="http://schemas.microsoft.com/office/powerpoint/2010/main" val="36521623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704F4E9-29AC-4598-BC4C-3AAAF03D7367}" type="datetimeFigureOut">
              <a:rPr lang="en-US">
                <a:solidFill>
                  <a:prstClr val="black">
                    <a:tint val="75000"/>
                  </a:prstClr>
                </a:solidFill>
              </a:rPr>
              <a:pPr>
                <a:defRPr/>
              </a:pPr>
              <a:t>3/29/2017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ECED94-4DC8-42F0-BB7F-85A407860FC2}"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7644656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A7EE349-B6C2-4F10-8E75-719C0D231F00}" type="datetimeFigureOut">
              <a:rPr lang="en-US">
                <a:solidFill>
                  <a:prstClr val="black">
                    <a:tint val="75000"/>
                  </a:prstClr>
                </a:solidFill>
              </a:rPr>
              <a:pPr>
                <a:defRPr/>
              </a:pPr>
              <a:t>3/29/2017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B5FE72F-E24C-4549-B7AC-0C468619CBF1}"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5714330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44BE667-AB80-4704-AB91-B2A81435DF4E}" type="datetimeFigureOut">
              <a:rPr lang="en-US">
                <a:solidFill>
                  <a:prstClr val="black">
                    <a:tint val="75000"/>
                  </a:prstClr>
                </a:solidFill>
              </a:rPr>
              <a:pPr>
                <a:defRPr/>
              </a:pPr>
              <a:t>3/29/2017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553917-EB37-430A-BA9A-229D7A7D18E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5640196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F3A4AA9-55B6-4701-9D54-A8824A71A9A5}" type="datetimeFigureOut">
              <a:rPr lang="en-US">
                <a:solidFill>
                  <a:prstClr val="black">
                    <a:tint val="75000"/>
                  </a:prstClr>
                </a:solidFill>
              </a:rPr>
              <a:pPr>
                <a:defRPr/>
              </a:pPr>
              <a:t>3/29/2017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5C37E3D-5007-426E-B649-A2CF78B94C3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8645724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970F5DD-78AF-460B-B648-3E19330F4D37}" type="datetimeFigureOut">
              <a:rPr lang="en-US">
                <a:solidFill>
                  <a:prstClr val="black">
                    <a:tint val="75000"/>
                  </a:prstClr>
                </a:solidFill>
              </a:rPr>
              <a:pPr>
                <a:defRPr/>
              </a:pPr>
              <a:t>3/29/2017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80F0984-9B8D-4965-A5D1-3359CFCFAB9A}"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05116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681DCB0-C72E-40C4-8127-173E364C6A4B}" type="datetimeFigureOut">
              <a:rPr lang="en-US">
                <a:solidFill>
                  <a:prstClr val="black">
                    <a:tint val="75000"/>
                  </a:prstClr>
                </a:solidFill>
              </a:rPr>
              <a:pPr>
                <a:defRPr/>
              </a:pPr>
              <a:t>3/29/2017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D365196-5684-4099-96B4-A3DE391CAA3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399738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F3A4AA9-55B6-4701-9D54-A8824A71A9A5}" type="datetimeFigureOut">
              <a:rPr lang="en-US"/>
              <a:pPr>
                <a:defRPr/>
              </a:pPr>
              <a:t>3/29/2017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C37E3D-5007-426E-B649-A2CF78B94C38}" type="slidenum">
              <a:rPr lang="en-US" altLang="en-US"/>
              <a:pPr>
                <a:defRPr/>
              </a:pPr>
              <a:t>‹#›</a:t>
            </a:fld>
            <a:endParaRPr lang="en-US" altLang="en-US"/>
          </a:p>
        </p:txBody>
      </p:sp>
    </p:spTree>
    <p:extLst>
      <p:ext uri="{BB962C8B-B14F-4D97-AF65-F5344CB8AC3E}">
        <p14:creationId xmlns:p14="http://schemas.microsoft.com/office/powerpoint/2010/main" val="17531575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B23748-6351-4D40-899F-DCD65B994856}" type="datetimeFigureOut">
              <a:rPr lang="en-US">
                <a:solidFill>
                  <a:prstClr val="black">
                    <a:tint val="75000"/>
                  </a:prstClr>
                </a:solidFill>
              </a:rPr>
              <a:pPr>
                <a:defRPr/>
              </a:pPr>
              <a:t>3/29/2017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F2B9293-7F47-42AC-B7A8-DABF2E909E1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1663699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E34CFF-B5D9-4962-8A90-85CFC5C16191}" type="datetimeFigureOut">
              <a:rPr lang="en-US">
                <a:solidFill>
                  <a:prstClr val="black">
                    <a:tint val="75000"/>
                  </a:prstClr>
                </a:solidFill>
              </a:rPr>
              <a:pPr>
                <a:defRPr/>
              </a:pPr>
              <a:t>3/29/2017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D9FDE70-E69D-4EEA-967F-67E459D49711}"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0719891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5B08B26-AA6D-44D7-A655-17F51DC7EA2C}" type="datetimeFigureOut">
              <a:rPr lang="en-US">
                <a:solidFill>
                  <a:prstClr val="black">
                    <a:tint val="75000"/>
                  </a:prstClr>
                </a:solidFill>
              </a:rPr>
              <a:pPr>
                <a:defRPr/>
              </a:pPr>
              <a:t>3/29/2017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F690D50-0D16-4467-91B6-DBC563E88B69}"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5117049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8950C15-0F24-474D-BEF5-8AF76DAA8E7F}" type="datetimeFigureOut">
              <a:rPr lang="en-US">
                <a:solidFill>
                  <a:prstClr val="black">
                    <a:tint val="75000"/>
                  </a:prstClr>
                </a:solidFill>
              </a:rPr>
              <a:pPr>
                <a:defRPr/>
              </a:pPr>
              <a:t>3/29/2017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B31CA89-1EFC-4B70-ABDA-38A545FB1049}"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497499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C41E248-DFCD-4D3A-A0BC-CC642314A049}" type="datetimeFigureOut">
              <a:rPr lang="en-US">
                <a:solidFill>
                  <a:prstClr val="black">
                    <a:tint val="75000"/>
                  </a:prstClr>
                </a:solidFill>
              </a:rPr>
              <a:pPr>
                <a:defRPr/>
              </a:pPr>
              <a:t>3/29/2017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2427BF8-4408-4678-A540-F54E2A412C40}"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93603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970F5DD-78AF-460B-B648-3E19330F4D37}" type="datetimeFigureOut">
              <a:rPr lang="en-US"/>
              <a:pPr>
                <a:defRPr/>
              </a:pPr>
              <a:t>3/29/2017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80F0984-9B8D-4965-A5D1-3359CFCFAB9A}" type="slidenum">
              <a:rPr lang="en-US" altLang="en-US"/>
              <a:pPr>
                <a:defRPr/>
              </a:pPr>
              <a:t>‹#›</a:t>
            </a:fld>
            <a:endParaRPr lang="en-US" altLang="en-US"/>
          </a:p>
        </p:txBody>
      </p:sp>
    </p:spTree>
    <p:extLst>
      <p:ext uri="{BB962C8B-B14F-4D97-AF65-F5344CB8AC3E}">
        <p14:creationId xmlns:p14="http://schemas.microsoft.com/office/powerpoint/2010/main" val="137578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681DCB0-C72E-40C4-8127-173E364C6A4B}" type="datetimeFigureOut">
              <a:rPr lang="en-US"/>
              <a:pPr>
                <a:defRPr/>
              </a:pPr>
              <a:t>3/29/2017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D365196-5684-4099-96B4-A3DE391CAA38}" type="slidenum">
              <a:rPr lang="en-US" altLang="en-US"/>
              <a:pPr>
                <a:defRPr/>
              </a:pPr>
              <a:t>‹#›</a:t>
            </a:fld>
            <a:endParaRPr lang="en-US" altLang="en-US"/>
          </a:p>
        </p:txBody>
      </p:sp>
    </p:spTree>
    <p:extLst>
      <p:ext uri="{BB962C8B-B14F-4D97-AF65-F5344CB8AC3E}">
        <p14:creationId xmlns:p14="http://schemas.microsoft.com/office/powerpoint/2010/main" val="235894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B23748-6351-4D40-899F-DCD65B994856}" type="datetimeFigureOut">
              <a:rPr lang="en-US"/>
              <a:pPr>
                <a:defRPr/>
              </a:pPr>
              <a:t>3/29/2017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2B9293-7F47-42AC-B7A8-DABF2E909E18}" type="slidenum">
              <a:rPr lang="en-US" altLang="en-US"/>
              <a:pPr>
                <a:defRPr/>
              </a:pPr>
              <a:t>‹#›</a:t>
            </a:fld>
            <a:endParaRPr lang="en-US" altLang="en-US"/>
          </a:p>
        </p:txBody>
      </p:sp>
    </p:spTree>
    <p:extLst>
      <p:ext uri="{BB962C8B-B14F-4D97-AF65-F5344CB8AC3E}">
        <p14:creationId xmlns:p14="http://schemas.microsoft.com/office/powerpoint/2010/main" val="113634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E34CFF-B5D9-4962-8A90-85CFC5C16191}" type="datetimeFigureOut">
              <a:rPr lang="en-US"/>
              <a:pPr>
                <a:defRPr/>
              </a:pPr>
              <a:t>3/29/2017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9FDE70-E69D-4EEA-967F-67E459D49711}" type="slidenum">
              <a:rPr lang="en-US" altLang="en-US"/>
              <a:pPr>
                <a:defRPr/>
              </a:pPr>
              <a:t>‹#›</a:t>
            </a:fld>
            <a:endParaRPr lang="en-US" altLang="en-US"/>
          </a:p>
        </p:txBody>
      </p:sp>
    </p:spTree>
    <p:extLst>
      <p:ext uri="{BB962C8B-B14F-4D97-AF65-F5344CB8AC3E}">
        <p14:creationId xmlns:p14="http://schemas.microsoft.com/office/powerpoint/2010/main" val="235466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5B08B26-AA6D-44D7-A655-17F51DC7EA2C}" type="datetimeFigureOut">
              <a:rPr lang="en-US"/>
              <a:pPr>
                <a:defRPr/>
              </a:pPr>
              <a:t>3/29/2017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690D50-0D16-4467-91B6-DBC563E88B69}" type="slidenum">
              <a:rPr lang="en-US" altLang="en-US"/>
              <a:pPr>
                <a:defRPr/>
              </a:pPr>
              <a:t>‹#›</a:t>
            </a:fld>
            <a:endParaRPr lang="en-US" altLang="en-US"/>
          </a:p>
        </p:txBody>
      </p:sp>
    </p:spTree>
    <p:extLst>
      <p:ext uri="{BB962C8B-B14F-4D97-AF65-F5344CB8AC3E}">
        <p14:creationId xmlns:p14="http://schemas.microsoft.com/office/powerpoint/2010/main" val="239118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143CF28-929B-43F4-9CBD-1685043C5C88}" type="datetimeFigureOut">
              <a:rPr lang="en-US"/>
              <a:pPr>
                <a:defRPr/>
              </a:pPr>
              <a:t>3/29/2017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6C13D1-9BE2-4D89-A510-702558A3F9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7D1DB89-0666-41AD-9AFE-92CDA441C760}"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421853F4-1EF7-43EE-8EA2-C31B3F86CD08}" type="slidenum">
              <a:rPr lang="en-US" altLang="en-US"/>
              <a:pPr>
                <a:defRPr/>
              </a:pPr>
              <a:t>‹#›</a:t>
            </a:fld>
            <a:endParaRPr lang="en-US" altLang="en-US"/>
          </a:p>
        </p:txBody>
      </p:sp>
    </p:spTree>
    <p:extLst>
      <p:ext uri="{BB962C8B-B14F-4D97-AF65-F5344CB8AC3E}">
        <p14:creationId xmlns:p14="http://schemas.microsoft.com/office/powerpoint/2010/main" val="3126833702"/>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7D1DB89-0666-41AD-9AFE-92CDA441C760}" type="datetimeFigureOut">
              <a:rPr lang="en-US">
                <a:solidFill>
                  <a:prstClr val="white">
                    <a:tint val="75000"/>
                  </a:prstClr>
                </a:solidFill>
              </a:rPr>
              <a:pPr>
                <a:defRPr/>
              </a:pPr>
              <a:t>3/29/2017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421853F4-1EF7-43EE-8EA2-C31B3F86CD08}" type="slidenum">
              <a:rPr lang="en-US" altLang="en-US"/>
              <a:pPr>
                <a:defRPr/>
              </a:pPr>
              <a:t>‹#›</a:t>
            </a:fld>
            <a:endParaRPr lang="en-US" altLang="en-US"/>
          </a:p>
        </p:txBody>
      </p:sp>
    </p:spTree>
    <p:extLst>
      <p:ext uri="{BB962C8B-B14F-4D97-AF65-F5344CB8AC3E}">
        <p14:creationId xmlns:p14="http://schemas.microsoft.com/office/powerpoint/2010/main" val="1972947945"/>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143CF28-929B-43F4-9CBD-1685043C5C88}" type="datetimeFigureOut">
              <a:rPr lang="en-US">
                <a:solidFill>
                  <a:prstClr val="black">
                    <a:tint val="75000"/>
                  </a:prstClr>
                </a:solidFill>
              </a:rPr>
              <a:pPr>
                <a:defRPr/>
              </a:pPr>
              <a:t>3/29/2017</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6C13D1-9BE2-4D89-A510-702558A3F98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73487325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pixabay.com/"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5" Type="http://schemas.openxmlformats.org/officeDocument/2006/relationships/hyperlink" Target="https://www.osha.gov/Publications/HazComm_QuickCard_Pictogram.html" TargetMode="External"/><Relationship Id="rId4" Type="http://schemas.openxmlformats.org/officeDocument/2006/relationships/hyperlink" Target="https://www.osha.gov/dte/grant_materials/fy10/sh-20847-10.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28600"/>
            <a:ext cx="8534400" cy="5181600"/>
          </a:xfrm>
        </p:spPr>
        <p:txBody>
          <a:bodyPr rtlCol="0">
            <a:normAutofit/>
          </a:bodyPr>
          <a:lstStyle/>
          <a:p>
            <a:pPr algn="ctr" eaLnBrk="1" fontAlgn="auto" hangingPunct="1">
              <a:spcAft>
                <a:spcPts val="0"/>
              </a:spcAft>
              <a:defRPr/>
            </a:pPr>
            <a:r>
              <a:rPr lang="en-US" dirty="0"/>
              <a:t/>
            </a:r>
            <a:br>
              <a:rPr lang="en-US" dirty="0"/>
            </a:br>
            <a:r>
              <a:rPr lang="en-US" sz="4000" dirty="0" smtClean="0"/>
              <a:t>Protecting Yourself </a:t>
            </a:r>
            <a:r>
              <a:rPr lang="en-US" sz="4000" dirty="0"/>
              <a:t>from </a:t>
            </a:r>
            <a:r>
              <a:rPr lang="en-US" sz="4000" dirty="0" smtClean="0"/>
              <a:t>Pesticides </a:t>
            </a:r>
            <a:br>
              <a:rPr lang="en-US" sz="4000" dirty="0" smtClean="0"/>
            </a:br>
            <a:r>
              <a:rPr lang="th-TH" b="1" dirty="0"/>
              <a:t>การป้องกันตัวเองจากยาปราบศัตรูพืช</a:t>
            </a:r>
            <a:r>
              <a:rPr lang="en-US" dirty="0"/>
              <a:t/>
            </a:r>
            <a:br>
              <a:rPr lang="en-US" dirty="0"/>
            </a:br>
            <a:endParaRPr lang="en-US" dirty="0"/>
          </a:p>
        </p:txBody>
      </p:sp>
      <p:sp>
        <p:nvSpPr>
          <p:cNvPr id="4100" name="TextBox 5"/>
          <p:cNvSpPr txBox="1">
            <a:spLocks noChangeArrowheads="1"/>
          </p:cNvSpPr>
          <p:nvPr/>
        </p:nvSpPr>
        <p:spPr bwMode="auto">
          <a:xfrm>
            <a:off x="328613" y="5903913"/>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800" i="1" dirty="0">
                <a:latin typeface="Arial" panose="020B0604020202020204" pitchFamily="34" charset="0"/>
              </a:rPr>
              <a:t>This material was produced under grant number SH27644SH5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8038"/>
          </a:xfrm>
        </p:spPr>
        <p:txBody>
          <a:bodyPr/>
          <a:lstStyle/>
          <a:p>
            <a:pPr algn="l">
              <a:defRPr/>
            </a:pPr>
            <a:r>
              <a:rPr lang="th-TH" sz="3600" b="1" dirty="0" smtClean="0">
                <a:solidFill>
                  <a:schemeClr val="bg1"/>
                </a:solidFill>
              </a:rPr>
              <a:t>กิจกรรม</a:t>
            </a:r>
            <a:r>
              <a:rPr lang="en-US" sz="2800" i="1" dirty="0" smtClean="0">
                <a:solidFill>
                  <a:schemeClr val="bg1"/>
                </a:solidFill>
              </a:rPr>
              <a:t>/</a:t>
            </a:r>
            <a:r>
              <a:rPr lang="en-US" sz="2800" b="1" dirty="0" smtClean="0">
                <a:solidFill>
                  <a:schemeClr val="bg1"/>
                </a:solidFill>
              </a:rPr>
              <a:t>Activity</a:t>
            </a:r>
            <a:endParaRPr lang="en-US" sz="2800" b="1" dirty="0">
              <a:solidFill>
                <a:schemeClr val="bg1"/>
              </a:solidFill>
            </a:endParaRPr>
          </a:p>
        </p:txBody>
      </p:sp>
      <p:sp>
        <p:nvSpPr>
          <p:cNvPr id="3" name="Content Placeholder 2"/>
          <p:cNvSpPr>
            <a:spLocks noGrp="1"/>
          </p:cNvSpPr>
          <p:nvPr>
            <p:ph sz="half" idx="1"/>
          </p:nvPr>
        </p:nvSpPr>
        <p:spPr>
          <a:xfrm>
            <a:off x="457200" y="1371600"/>
            <a:ext cx="4038600" cy="4953000"/>
          </a:xfrm>
          <a:ln w="28575">
            <a:solidFill>
              <a:schemeClr val="accent5">
                <a:lumMod val="50000"/>
              </a:schemeClr>
            </a:solidFill>
          </a:ln>
        </p:spPr>
        <p:txBody>
          <a:bodyPr/>
          <a:lstStyle/>
          <a:p>
            <a:pPr eaLnBrk="1" fontAlgn="auto" hangingPunct="1">
              <a:spcAft>
                <a:spcPts val="0"/>
              </a:spcAft>
              <a:buFont typeface="Wingdings" pitchFamily="2" charset="2"/>
              <a:buChar char="v"/>
              <a:defRPr/>
            </a:pPr>
            <a:r>
              <a:rPr lang="th-TH" altLang="en-US" b="1" dirty="0" smtClean="0">
                <a:solidFill>
                  <a:schemeClr val="bg1"/>
                </a:solidFill>
                <a:latin typeface="Angsana New" panose="02020603050405020304" pitchFamily="18" charset="-34"/>
              </a:rPr>
              <a:t>ทำไมคุณถึงแปะ</a:t>
            </a:r>
            <a:r>
              <a:rPr lang="th-TH" altLang="en-US" b="1" dirty="0">
                <a:solidFill>
                  <a:schemeClr val="bg1"/>
                </a:solidFill>
                <a:latin typeface="Angsana New" panose="02020603050405020304" pitchFamily="18" charset="-34"/>
              </a:rPr>
              <a:t>สติก</a:t>
            </a:r>
            <a:r>
              <a:rPr lang="th-TH" altLang="en-US" b="1" dirty="0" smtClean="0">
                <a:solidFill>
                  <a:schemeClr val="bg1"/>
                </a:solidFill>
                <a:latin typeface="Angsana New" panose="02020603050405020304" pitchFamily="18" charset="-34"/>
              </a:rPr>
              <a:t>เกอร์ตรงตำแหน่ง</a:t>
            </a:r>
            <a:r>
              <a:rPr lang="th-TH" altLang="en-US" b="1" dirty="0">
                <a:solidFill>
                  <a:schemeClr val="bg1"/>
                </a:solidFill>
              </a:rPr>
              <a:t>อวัยวะ</a:t>
            </a:r>
            <a:r>
              <a:rPr lang="th-TH" altLang="en-US" b="1" dirty="0" smtClean="0">
                <a:solidFill>
                  <a:schemeClr val="bg1"/>
                </a:solidFill>
                <a:latin typeface="Angsana New" panose="02020603050405020304" pitchFamily="18" charset="-34"/>
              </a:rPr>
              <a:t>เหล่านั้น?</a:t>
            </a:r>
          </a:p>
          <a:p>
            <a:pPr marL="0" indent="0" eaLnBrk="1" fontAlgn="auto" hangingPunct="1">
              <a:spcAft>
                <a:spcPts val="0"/>
              </a:spcAft>
              <a:buNone/>
              <a:defRPr/>
            </a:pPr>
            <a:endParaRPr lang="th-TH" altLang="en-US" b="1" dirty="0" smtClean="0">
              <a:solidFill>
                <a:schemeClr val="bg1"/>
              </a:solidFill>
              <a:latin typeface="Angsana New" panose="02020603050405020304" pitchFamily="18" charset="-34"/>
            </a:endParaRPr>
          </a:p>
          <a:p>
            <a:pPr eaLnBrk="1" fontAlgn="auto" hangingPunct="1">
              <a:spcAft>
                <a:spcPts val="0"/>
              </a:spcAft>
              <a:buFont typeface="Wingdings" pitchFamily="2" charset="2"/>
              <a:buChar char="v"/>
              <a:defRPr/>
            </a:pPr>
            <a:r>
              <a:rPr lang="th-TH" altLang="en-US" b="1" dirty="0" smtClean="0">
                <a:solidFill>
                  <a:schemeClr val="bg1"/>
                </a:solidFill>
                <a:latin typeface="Angsana New" panose="02020603050405020304" pitchFamily="18" charset="-34"/>
              </a:rPr>
              <a:t>ยา</a:t>
            </a:r>
            <a:r>
              <a:rPr lang="th-TH" altLang="en-US" b="1" dirty="0">
                <a:solidFill>
                  <a:schemeClr val="bg1"/>
                </a:solidFill>
                <a:latin typeface="Angsana New" panose="02020603050405020304" pitchFamily="18" charset="-34"/>
              </a:rPr>
              <a:t>ปราบศัตรูพืชสามารถ</a:t>
            </a:r>
            <a:r>
              <a:rPr lang="th-TH" altLang="en-US" b="1" dirty="0">
                <a:solidFill>
                  <a:schemeClr val="bg1"/>
                </a:solidFill>
              </a:rPr>
              <a:t>เข้าสู่</a:t>
            </a:r>
            <a:r>
              <a:rPr lang="th-TH" altLang="en-US" b="1" dirty="0" smtClean="0">
                <a:solidFill>
                  <a:schemeClr val="bg1"/>
                </a:solidFill>
              </a:rPr>
              <a:t>ร่างกายผ่านทางอวัยวะ</a:t>
            </a:r>
            <a:r>
              <a:rPr lang="th-TH" altLang="en-US" b="1" dirty="0">
                <a:solidFill>
                  <a:schemeClr val="bg1"/>
                </a:solidFill>
                <a:latin typeface="Angsana New" panose="02020603050405020304" pitchFamily="18" charset="-34"/>
              </a:rPr>
              <a:t>เหล่านั้น</a:t>
            </a:r>
            <a:r>
              <a:rPr lang="th-TH" altLang="en-US" b="1" dirty="0" smtClean="0">
                <a:solidFill>
                  <a:schemeClr val="bg1"/>
                </a:solidFill>
              </a:rPr>
              <a:t>ได้ทางอย่างไร?</a:t>
            </a:r>
            <a:endParaRPr lang="en-US" dirty="0">
              <a:solidFill>
                <a:schemeClr val="bg1"/>
              </a:solidFill>
              <a:latin typeface="Angsana New" panose="02020603050405020304" pitchFamily="18" charset="-34"/>
            </a:endParaRPr>
          </a:p>
        </p:txBody>
      </p:sp>
      <p:sp>
        <p:nvSpPr>
          <p:cNvPr id="4" name="Content Placeholder 3"/>
          <p:cNvSpPr>
            <a:spLocks noGrp="1"/>
          </p:cNvSpPr>
          <p:nvPr>
            <p:ph sz="half" idx="2"/>
          </p:nvPr>
        </p:nvSpPr>
        <p:spPr>
          <a:xfrm>
            <a:off x="4648200" y="1371600"/>
            <a:ext cx="4038600" cy="4953000"/>
          </a:xfrm>
          <a:ln w="28575">
            <a:solidFill>
              <a:schemeClr val="accent3">
                <a:lumMod val="75000"/>
              </a:schemeClr>
            </a:solidFill>
          </a:ln>
        </p:spPr>
        <p:txBody>
          <a:bodyPr/>
          <a:lstStyle/>
          <a:p>
            <a:pPr>
              <a:buFont typeface="Wingdings" pitchFamily="2" charset="2"/>
              <a:buChar char="v"/>
              <a:defRPr/>
            </a:pPr>
            <a:r>
              <a:rPr lang="en-US" sz="2400" b="1" i="1" dirty="0" smtClean="0">
                <a:solidFill>
                  <a:schemeClr val="bg1"/>
                </a:solidFill>
              </a:rPr>
              <a:t>Why did you place the stickers on those locations?</a:t>
            </a:r>
          </a:p>
          <a:p>
            <a:pPr>
              <a:buFont typeface="Arial" charset="0"/>
              <a:buNone/>
              <a:defRPr/>
            </a:pPr>
            <a:r>
              <a:rPr lang="en-US" sz="2400" b="1" i="1" dirty="0" smtClean="0">
                <a:solidFill>
                  <a:schemeClr val="bg1"/>
                </a:solidFill>
              </a:rPr>
              <a:t/>
            </a:r>
            <a:br>
              <a:rPr lang="en-US" sz="2400" b="1" i="1" dirty="0" smtClean="0">
                <a:solidFill>
                  <a:schemeClr val="bg1"/>
                </a:solidFill>
              </a:rPr>
            </a:br>
            <a:endParaRPr lang="en-US" sz="2400" b="1" i="1" dirty="0" smtClean="0">
              <a:solidFill>
                <a:schemeClr val="bg1"/>
              </a:solidFill>
            </a:endParaRPr>
          </a:p>
          <a:p>
            <a:pPr>
              <a:buFont typeface="Wingdings" pitchFamily="2" charset="2"/>
              <a:buChar char="v"/>
              <a:defRPr/>
            </a:pPr>
            <a:r>
              <a:rPr lang="en-US" sz="2400" b="1" i="1" dirty="0" smtClean="0">
                <a:solidFill>
                  <a:schemeClr val="bg1"/>
                </a:solidFill>
              </a:rPr>
              <a:t> How does the pesticide might enter the body in each of these locations?</a:t>
            </a:r>
          </a:p>
          <a:p>
            <a:pPr>
              <a:buFont typeface="Arial" charset="0"/>
              <a:buNone/>
              <a:defRPr/>
            </a:pPr>
            <a:endParaRPr lang="en-US" sz="2000" b="1" i="1" dirty="0" smtClean="0">
              <a:solidFill>
                <a:schemeClr val="accent3">
                  <a:lumMod val="50000"/>
                </a:schemeClr>
              </a:solidFill>
            </a:endParaRPr>
          </a:p>
          <a:p>
            <a:pPr>
              <a:buFont typeface="Arial" charset="0"/>
              <a:buChar char="•"/>
              <a:defRPr/>
            </a:pPr>
            <a:endParaRPr lang="en-US" dirty="0"/>
          </a:p>
        </p:txBody>
      </p:sp>
    </p:spTree>
    <p:extLst>
      <p:ext uri="{BB962C8B-B14F-4D97-AF65-F5344CB8AC3E}">
        <p14:creationId xmlns:p14="http://schemas.microsoft.com/office/powerpoint/2010/main" val="2796543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304800"/>
            <a:ext cx="8229600" cy="868363"/>
          </a:xfrm>
        </p:spPr>
        <p:txBody>
          <a:bodyPr/>
          <a:lstStyle/>
          <a:p>
            <a:pPr eaLnBrk="1" hangingPunct="1"/>
            <a:r>
              <a:rPr lang="th-TH" altLang="en-US" sz="3600" b="1" dirty="0"/>
              <a:t>ช่องทางของการสัมผัสกับยาปราบศัตรูพืช</a:t>
            </a:r>
            <a:r>
              <a:rPr lang="en-US" altLang="en-US" sz="2800" b="1" dirty="0"/>
              <a:t>/Ways of Exposure</a:t>
            </a:r>
            <a:endParaRPr lang="en-US" altLang="en-US" sz="2800" b="1" dirty="0" smtClean="0"/>
          </a:p>
        </p:txBody>
      </p:sp>
      <p:sp>
        <p:nvSpPr>
          <p:cNvPr id="9219" name="Content Placeholder 2"/>
          <p:cNvSpPr>
            <a:spLocks noGrp="1"/>
          </p:cNvSpPr>
          <p:nvPr>
            <p:ph sz="half" idx="1"/>
          </p:nvPr>
        </p:nvSpPr>
        <p:spPr>
          <a:xfrm>
            <a:off x="381000" y="1295400"/>
            <a:ext cx="4114800" cy="4953000"/>
          </a:xfrm>
          <a:ln w="28575">
            <a:solidFill>
              <a:schemeClr val="accent5">
                <a:lumMod val="50000"/>
              </a:schemeClr>
            </a:solidFill>
          </a:ln>
        </p:spPr>
        <p:txBody>
          <a:bodyPr rtlCol="0">
            <a:normAutofit lnSpcReduction="10000"/>
          </a:bodyPr>
          <a:lstStyle/>
          <a:p>
            <a:pPr marL="0" indent="0" eaLnBrk="1" fontAlgn="auto" hangingPunct="1">
              <a:spcAft>
                <a:spcPts val="0"/>
              </a:spcAft>
              <a:buNone/>
              <a:defRPr/>
            </a:pPr>
            <a:endParaRPr lang="en-US" sz="2000" b="1" dirty="0">
              <a:solidFill>
                <a:schemeClr val="accent5">
                  <a:lumMod val="50000"/>
                </a:schemeClr>
              </a:solidFill>
            </a:endParaRPr>
          </a:p>
          <a:p>
            <a:pPr eaLnBrk="1" fontAlgn="auto" hangingPunct="1">
              <a:spcAft>
                <a:spcPts val="0"/>
              </a:spcAft>
              <a:buFont typeface="Wingdings" pitchFamily="2" charset="2"/>
              <a:buChar char="v"/>
              <a:defRPr/>
            </a:pPr>
            <a:r>
              <a:rPr lang="th-TH" altLang="en-US" b="1" dirty="0">
                <a:latin typeface="Angsana New" panose="02020603050405020304" pitchFamily="18" charset="-34"/>
                <a:cs typeface="+mj-cs"/>
              </a:rPr>
              <a:t>ยาปราบศัตรูพืชสามารถเข้าสู่ร่างกายทาง</a:t>
            </a:r>
            <a:endParaRPr lang="en-US" b="1" dirty="0">
              <a:cs typeface="+mj-cs"/>
            </a:endParaRPr>
          </a:p>
          <a:p>
            <a:pPr marL="0" indent="0" eaLnBrk="1" fontAlgn="auto" hangingPunct="1">
              <a:spcAft>
                <a:spcPts val="0"/>
              </a:spcAft>
              <a:buNone/>
              <a:defRPr/>
            </a:pPr>
            <a:endParaRPr lang="th-TH" b="1" dirty="0" smtClean="0">
              <a:cs typeface="+mj-cs"/>
            </a:endParaRPr>
          </a:p>
          <a:p>
            <a:pPr marL="0" indent="0" eaLnBrk="1" fontAlgn="auto" hangingPunct="1">
              <a:spcAft>
                <a:spcPts val="0"/>
              </a:spcAft>
              <a:buNone/>
              <a:defRPr/>
            </a:pPr>
            <a:endParaRPr lang="es-HN" b="1" dirty="0">
              <a:cs typeface="+mj-cs"/>
            </a:endParaRPr>
          </a:p>
          <a:p>
            <a:pPr eaLnBrk="1" fontAlgn="auto" hangingPunct="1">
              <a:spcAft>
                <a:spcPts val="0"/>
              </a:spcAft>
              <a:buFont typeface="Wingdings" pitchFamily="2" charset="2"/>
              <a:buChar char="v"/>
              <a:defRPr/>
            </a:pPr>
            <a:r>
              <a:rPr lang="th-TH" b="1" dirty="0">
                <a:cs typeface="+mj-cs"/>
              </a:rPr>
              <a:t>ทางปาก จากการบริโภคพืชผักผลไม้ที่มีสารตกค้างอยู่</a:t>
            </a:r>
            <a:endParaRPr lang="en-US" b="1" dirty="0">
              <a:cs typeface="+mj-cs"/>
            </a:endParaRPr>
          </a:p>
          <a:p>
            <a:pPr marL="0" indent="0" eaLnBrk="1" fontAlgn="auto" hangingPunct="1">
              <a:spcAft>
                <a:spcPts val="0"/>
              </a:spcAft>
              <a:buNone/>
              <a:defRPr/>
            </a:pPr>
            <a:r>
              <a:rPr lang="en-US" b="1" dirty="0">
                <a:cs typeface="+mj-cs"/>
              </a:rPr>
              <a:t> </a:t>
            </a:r>
            <a:endParaRPr lang="th-TH" b="1" dirty="0">
              <a:cs typeface="+mj-cs"/>
            </a:endParaRPr>
          </a:p>
          <a:p>
            <a:pPr marL="0" indent="0" eaLnBrk="1" fontAlgn="auto" hangingPunct="1">
              <a:spcAft>
                <a:spcPts val="0"/>
              </a:spcAft>
              <a:buNone/>
              <a:defRPr/>
            </a:pPr>
            <a:endParaRPr lang="es-HN" b="1" dirty="0">
              <a:cs typeface="+mj-cs"/>
            </a:endParaRPr>
          </a:p>
          <a:p>
            <a:pPr eaLnBrk="1" fontAlgn="auto" hangingPunct="1">
              <a:spcAft>
                <a:spcPts val="0"/>
              </a:spcAft>
              <a:buFont typeface="Wingdings" pitchFamily="2" charset="2"/>
              <a:buChar char="v"/>
              <a:defRPr/>
            </a:pPr>
            <a:r>
              <a:rPr lang="th-TH" b="1" dirty="0">
                <a:cs typeface="+mj-cs"/>
              </a:rPr>
              <a:t>ทางจมูก จากการหายใจสูดดมสารตกค้าง</a:t>
            </a:r>
            <a:endParaRPr lang="en-US" b="1" dirty="0">
              <a:cs typeface="+mj-cs"/>
            </a:endParaRPr>
          </a:p>
        </p:txBody>
      </p:sp>
      <p:sp>
        <p:nvSpPr>
          <p:cNvPr id="17412" name="Content Placeholder 3"/>
          <p:cNvSpPr>
            <a:spLocks noGrp="1"/>
          </p:cNvSpPr>
          <p:nvPr>
            <p:ph sz="half" idx="2"/>
          </p:nvPr>
        </p:nvSpPr>
        <p:spPr>
          <a:xfrm>
            <a:off x="4648200" y="1295400"/>
            <a:ext cx="4038600" cy="4953000"/>
          </a:xfrm>
          <a:ln w="28575">
            <a:solidFill>
              <a:schemeClr val="accent6">
                <a:lumMod val="75000"/>
              </a:schemeClr>
            </a:solidFill>
          </a:ln>
        </p:spPr>
        <p:txBody>
          <a:bodyPr rtlCol="0">
            <a:normAutofit lnSpcReduction="10000"/>
          </a:bodyPr>
          <a:lstStyle/>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Wingdings" pitchFamily="2" charset="2"/>
              <a:buChar char="v"/>
              <a:defRPr/>
            </a:pPr>
            <a:r>
              <a:rPr lang="en-US" sz="2400" b="1" dirty="0"/>
              <a:t>Pesticides can get into  your body through:</a:t>
            </a:r>
            <a:br>
              <a:rPr lang="en-US" sz="2400" b="1" dirty="0"/>
            </a:br>
            <a:endParaRPr lang="en-US" sz="2400" b="1" dirty="0"/>
          </a:p>
          <a:p>
            <a:pPr eaLnBrk="1" fontAlgn="auto" hangingPunct="1">
              <a:spcAft>
                <a:spcPts val="0"/>
              </a:spcAft>
              <a:buFont typeface="Arial" charset="0"/>
              <a:buNone/>
              <a:defRPr/>
            </a:pPr>
            <a:endParaRPr lang="en-US" sz="2400" b="1" dirty="0"/>
          </a:p>
          <a:p>
            <a:pPr eaLnBrk="1" fontAlgn="auto" hangingPunct="1">
              <a:spcAft>
                <a:spcPts val="0"/>
              </a:spcAft>
              <a:buFont typeface="Wingdings" pitchFamily="2" charset="2"/>
              <a:buChar char="v"/>
              <a:defRPr/>
            </a:pPr>
            <a:r>
              <a:rPr lang="en-US" sz="2400" b="1" dirty="0"/>
              <a:t>Your mouth by eating fruits and vegetables with pesticide residues on them.</a:t>
            </a:r>
          </a:p>
          <a:p>
            <a:pPr eaLnBrk="1" fontAlgn="auto" hangingPunct="1">
              <a:spcAft>
                <a:spcPts val="0"/>
              </a:spcAft>
              <a:buFont typeface="Arial" charset="0"/>
              <a:buNone/>
              <a:defRPr/>
            </a:pPr>
            <a:endParaRPr lang="en-US" sz="2400" b="1" dirty="0"/>
          </a:p>
          <a:p>
            <a:pPr eaLnBrk="1" fontAlgn="auto" hangingPunct="1">
              <a:spcAft>
                <a:spcPts val="0"/>
              </a:spcAft>
              <a:buFont typeface="Wingdings" pitchFamily="2" charset="2"/>
              <a:buChar char="v"/>
              <a:defRPr/>
            </a:pPr>
            <a:r>
              <a:rPr lang="en-US" sz="2400" b="1" dirty="0"/>
              <a:t>Your nose by breathing the pesticide residues.</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628650" y="381000"/>
            <a:ext cx="7886700" cy="1325563"/>
          </a:xfrm>
        </p:spPr>
        <p:txBody>
          <a:bodyPr rtlCol="0">
            <a:normAutofit/>
          </a:bodyPr>
          <a:lstStyle/>
          <a:p>
            <a:pPr eaLnBrk="1" fontAlgn="auto" hangingPunct="1">
              <a:spcAft>
                <a:spcPts val="0"/>
              </a:spcAft>
              <a:defRPr/>
            </a:pPr>
            <a:r>
              <a:rPr lang="th-TH" altLang="en-US" sz="3600" b="1" dirty="0"/>
              <a:t>ช่องทางของการสัมผัสกับยาปราบศัตรูพืช </a:t>
            </a:r>
            <a:r>
              <a:rPr lang="th-TH" altLang="en-US" sz="3600" b="1" dirty="0" smtClean="0"/>
              <a:t>/</a:t>
            </a:r>
            <a:r>
              <a:rPr lang="en-US" sz="2800" b="1" dirty="0" smtClean="0"/>
              <a:t>Ways </a:t>
            </a:r>
            <a:r>
              <a:rPr lang="en-US" sz="2800" b="1" dirty="0"/>
              <a:t>of </a:t>
            </a:r>
            <a:r>
              <a:rPr lang="en-US" sz="2800" b="1" dirty="0" smtClean="0"/>
              <a:t>Exposure</a:t>
            </a:r>
            <a:endParaRPr lang="en-US" sz="2800" b="1" dirty="0"/>
          </a:p>
        </p:txBody>
      </p:sp>
      <p:sp>
        <p:nvSpPr>
          <p:cNvPr id="3" name="Content Placeholder 2"/>
          <p:cNvSpPr>
            <a:spLocks noGrp="1"/>
          </p:cNvSpPr>
          <p:nvPr>
            <p:ph sz="half" idx="1"/>
          </p:nvPr>
        </p:nvSpPr>
        <p:spPr>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a:t>ทางตา จากการสัมผัสขยี้ตาขณะทำงานในสวน</a:t>
            </a:r>
            <a:endParaRPr lang="en-US" b="1" dirty="0"/>
          </a:p>
          <a:p>
            <a:pPr marL="0" indent="0" eaLnBrk="1" fontAlgn="auto" hangingPunct="1">
              <a:spcAft>
                <a:spcPts val="0"/>
              </a:spcAft>
              <a:buNone/>
              <a:defRPr/>
            </a:pPr>
            <a:endParaRPr lang="th-TH" b="1" dirty="0"/>
          </a:p>
          <a:p>
            <a:pPr marL="0" indent="0" eaLnBrk="1" fontAlgn="auto" hangingPunct="1">
              <a:spcAft>
                <a:spcPts val="0"/>
              </a:spcAft>
              <a:buNone/>
              <a:defRPr/>
            </a:pPr>
            <a:endParaRPr lang="es-HN" sz="200" b="1" dirty="0"/>
          </a:p>
          <a:p>
            <a:pPr eaLnBrk="1" fontAlgn="auto" hangingPunct="1">
              <a:spcAft>
                <a:spcPts val="0"/>
              </a:spcAft>
              <a:buFont typeface="Wingdings" pitchFamily="2" charset="2"/>
              <a:buChar char="v"/>
              <a:defRPr/>
            </a:pPr>
            <a:r>
              <a:rPr lang="th-TH" b="1" dirty="0"/>
              <a:t>ทางมือหรือทางผิวหนัง จากการสัมผัสกับสารตกค้าง</a:t>
            </a:r>
            <a:endParaRPr lang="en-US" b="1" dirty="0"/>
          </a:p>
          <a:p>
            <a:pPr marL="0" indent="0" eaLnBrk="1" fontAlgn="auto" hangingPunct="1">
              <a:spcAft>
                <a:spcPts val="0"/>
              </a:spcAft>
              <a:buNone/>
              <a:defRPr/>
            </a:pPr>
            <a:endParaRPr lang="th-TH" b="1" dirty="0"/>
          </a:p>
          <a:p>
            <a:pPr marL="0" indent="0" eaLnBrk="1" fontAlgn="auto" hangingPunct="1">
              <a:spcAft>
                <a:spcPts val="0"/>
              </a:spcAft>
              <a:buNone/>
              <a:defRPr/>
            </a:pPr>
            <a:endParaRPr lang="es-HN" b="1" dirty="0"/>
          </a:p>
          <a:p>
            <a:pPr eaLnBrk="1" fontAlgn="auto" hangingPunct="1">
              <a:spcAft>
                <a:spcPts val="0"/>
              </a:spcAft>
              <a:buFont typeface="Wingdings" pitchFamily="2" charset="2"/>
              <a:buChar char="v"/>
              <a:defRPr/>
            </a:pPr>
            <a:r>
              <a:rPr lang="th-TH" b="1" dirty="0"/>
              <a:t>คุณคิดว่ามีทางอื่นอีกมั้ย?</a:t>
            </a:r>
            <a:endParaRPr lang="en-US" b="1" dirty="0"/>
          </a:p>
          <a:p>
            <a:pPr marL="0" indent="0" eaLnBrk="1" fontAlgn="auto" hangingPunct="1">
              <a:spcAft>
                <a:spcPts val="0"/>
              </a:spcAft>
              <a:buNone/>
              <a:defRPr/>
            </a:pPr>
            <a:endParaRPr lang="en-US" dirty="0"/>
          </a:p>
        </p:txBody>
      </p:sp>
      <p:sp>
        <p:nvSpPr>
          <p:cNvPr id="18436" name="Content Placeholder 3"/>
          <p:cNvSpPr>
            <a:spLocks noGrp="1"/>
          </p:cNvSpPr>
          <p:nvPr>
            <p:ph sz="half" idx="2"/>
          </p:nvPr>
        </p:nvSpPr>
        <p:spPr>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Your eyes by rubbing them while you are working in the fields</a:t>
            </a:r>
          </a:p>
          <a:p>
            <a:pPr eaLnBrk="1" fontAlgn="auto" hangingPunct="1">
              <a:spcAft>
                <a:spcPts val="0"/>
              </a:spcAft>
              <a:buFont typeface="Arial" charset="0"/>
              <a:buNone/>
              <a:defRPr/>
            </a:pPr>
            <a:endParaRPr lang="en-US" sz="2400" b="1" dirty="0"/>
          </a:p>
          <a:p>
            <a:pPr eaLnBrk="1" fontAlgn="auto" hangingPunct="1">
              <a:spcAft>
                <a:spcPts val="0"/>
              </a:spcAft>
              <a:buFont typeface="Wingdings" pitchFamily="2" charset="2"/>
              <a:buChar char="v"/>
              <a:defRPr/>
            </a:pPr>
            <a:r>
              <a:rPr lang="en-US" sz="2400" b="1" dirty="0"/>
              <a:t>Your hands or other areas of skin by coming into contact with pesticide </a:t>
            </a:r>
            <a:r>
              <a:rPr lang="en-US" sz="2400" b="1" dirty="0" smtClean="0"/>
              <a:t>residues</a:t>
            </a:r>
          </a:p>
          <a:p>
            <a:pPr marL="0" indent="0" eaLnBrk="1" fontAlgn="auto" hangingPunct="1">
              <a:spcAft>
                <a:spcPts val="0"/>
              </a:spcAft>
              <a:buNone/>
              <a:defRPr/>
            </a:pPr>
            <a:endParaRPr lang="en-US" sz="2400" b="1" dirty="0" smtClean="0"/>
          </a:p>
          <a:p>
            <a:pPr eaLnBrk="1" fontAlgn="auto" hangingPunct="1">
              <a:spcAft>
                <a:spcPts val="0"/>
              </a:spcAft>
              <a:buFont typeface="Wingdings" pitchFamily="2" charset="2"/>
              <a:buChar char="v"/>
              <a:defRPr/>
            </a:pPr>
            <a:r>
              <a:rPr lang="en-US" sz="2400" b="1" dirty="0" smtClean="0"/>
              <a:t>Can you think of other examples?</a:t>
            </a:r>
            <a:endParaRPr lang="en-US" sz="2400" b="1" dirty="0"/>
          </a:p>
          <a:p>
            <a:pPr marL="0" indent="0" eaLnBrk="1" fontAlgn="auto" hangingPunct="1">
              <a:spcAft>
                <a:spcPts val="0"/>
              </a:spcAft>
              <a:buFont typeface="Arial" panose="020B0604020202020204" pitchFamily="34" charset="0"/>
              <a:buNone/>
              <a:defRPr/>
            </a:pP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3554" name="Title 4"/>
          <p:cNvSpPr>
            <a:spLocks noGrp="1"/>
          </p:cNvSpPr>
          <p:nvPr>
            <p:ph type="title"/>
          </p:nvPr>
        </p:nvSpPr>
        <p:spPr>
          <a:xfrm>
            <a:off x="457200" y="228600"/>
            <a:ext cx="8229600" cy="1143000"/>
          </a:xfrm>
        </p:spPr>
        <p:txBody>
          <a:bodyPr/>
          <a:lstStyle/>
          <a:p>
            <a:pPr eaLnBrk="1" hangingPunct="1"/>
            <a:r>
              <a:rPr lang="th-TH" altLang="en-US" sz="3200" b="1" dirty="0"/>
              <a:t>ช่องทาง</a:t>
            </a:r>
            <a:r>
              <a:rPr lang="th-TH" altLang="en-US" sz="2800" b="1" dirty="0"/>
              <a:t>ที่พบได้บ่อยของการสัมผัสกับสารตกค้างจากยาปราบศัตรูพืช</a:t>
            </a:r>
            <a:r>
              <a:rPr lang="en-US" altLang="en-US" sz="3200" b="1" dirty="0"/>
              <a:t/>
            </a:r>
            <a:br>
              <a:rPr lang="en-US" altLang="en-US" sz="3200" b="1" dirty="0"/>
            </a:br>
            <a:r>
              <a:rPr lang="en-US" altLang="en-US" sz="2400" b="1" dirty="0"/>
              <a:t>Most Common Way of Pesticide Exposure </a:t>
            </a:r>
            <a:endParaRPr lang="en-US" altLang="en-US" sz="2800" b="1" dirty="0" smtClean="0"/>
          </a:p>
        </p:txBody>
      </p:sp>
      <p:sp>
        <p:nvSpPr>
          <p:cNvPr id="10243" name="Content Placeholder 6"/>
          <p:cNvSpPr>
            <a:spLocks noGrp="1"/>
          </p:cNvSpPr>
          <p:nvPr>
            <p:ph sz="half" idx="1"/>
          </p:nvPr>
        </p:nvSpPr>
        <p:spPr>
          <a:xfrm>
            <a:off x="381000" y="1447800"/>
            <a:ext cx="4038600" cy="47244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altLang="en-US" b="1" dirty="0">
                <a:cs typeface="+mj-cs"/>
              </a:rPr>
              <a:t>ช่องทางที่พบได้บ่อยที่สุดที่สารตกค้างจากยาปราบศัตรูพืชเข้าสู่ร่างกาย คือ </a:t>
            </a:r>
            <a:r>
              <a:rPr lang="th-TH" altLang="en-US" b="1" u="sng" dirty="0">
                <a:cs typeface="+mj-cs"/>
              </a:rPr>
              <a:t>ทางผิวหนัง</a:t>
            </a:r>
            <a:endParaRPr lang="es-HN" b="1" u="sng" dirty="0">
              <a:solidFill>
                <a:schemeClr val="accent5">
                  <a:lumMod val="50000"/>
                </a:schemeClr>
              </a:solidFill>
              <a:cs typeface="+mj-cs"/>
            </a:endParaRPr>
          </a:p>
          <a:p>
            <a:pPr marL="0" indent="0" eaLnBrk="1" fontAlgn="auto" hangingPunct="1">
              <a:spcAft>
                <a:spcPts val="0"/>
              </a:spcAft>
              <a:buNone/>
              <a:defRPr/>
            </a:pPr>
            <a:endParaRPr lang="es-HN" sz="2400" b="1" dirty="0">
              <a:solidFill>
                <a:schemeClr val="accent5">
                  <a:lumMod val="50000"/>
                </a:schemeClr>
              </a:solidFill>
            </a:endParaRPr>
          </a:p>
          <a:p>
            <a:pPr eaLnBrk="1" fontAlgn="auto" hangingPunct="1">
              <a:spcAft>
                <a:spcPts val="0"/>
              </a:spcAft>
              <a:buFont typeface="Wingdings" pitchFamily="2" charset="2"/>
              <a:buChar char="v"/>
              <a:defRPr/>
            </a:pPr>
            <a:endParaRPr lang="es-HN" sz="2400" b="1" dirty="0">
              <a:solidFill>
                <a:schemeClr val="bg1"/>
              </a:solidFill>
            </a:endParaRPr>
          </a:p>
        </p:txBody>
      </p:sp>
      <p:sp>
        <p:nvSpPr>
          <p:cNvPr id="19460" name="Content Placeholder 7"/>
          <p:cNvSpPr>
            <a:spLocks noGrp="1"/>
          </p:cNvSpPr>
          <p:nvPr>
            <p:ph sz="half" idx="2"/>
          </p:nvPr>
        </p:nvSpPr>
        <p:spPr>
          <a:xfrm>
            <a:off x="4648200" y="1447800"/>
            <a:ext cx="4038600" cy="48006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The most common way that pesticide residues can get into your body is through your </a:t>
            </a:r>
            <a:r>
              <a:rPr lang="en-US" sz="2400" b="1" u="sng" dirty="0"/>
              <a:t>skin</a:t>
            </a:r>
            <a:r>
              <a:rPr lang="en-US" sz="2400" b="1" dirty="0"/>
              <a:t>.</a:t>
            </a:r>
          </a:p>
          <a:p>
            <a:pPr eaLnBrk="1" fontAlgn="auto" hangingPunct="1">
              <a:spcAft>
                <a:spcPts val="0"/>
              </a:spcAft>
              <a:buFont typeface="Arial" charset="0"/>
              <a:buNone/>
              <a:defRPr/>
            </a:pPr>
            <a:endParaRPr lang="en-US" sz="2400" b="1" i="1" dirty="0">
              <a:solidFill>
                <a:srgbClr val="002060"/>
              </a:solidFill>
            </a:endParaRPr>
          </a:p>
          <a:p>
            <a:pPr eaLnBrk="1" fontAlgn="auto" hangingPunct="1">
              <a:spcAft>
                <a:spcPts val="0"/>
              </a:spcAft>
              <a:buFont typeface="Wingdings" pitchFamily="2" charset="2"/>
              <a:buChar char="v"/>
              <a:defRPr/>
            </a:pPr>
            <a:endParaRPr lang="en-US" sz="2400" b="1" i="1" dirty="0">
              <a:solidFill>
                <a:schemeClr val="accent3">
                  <a:lumMod val="50000"/>
                </a:schemeClr>
              </a:solidFill>
            </a:endParaRPr>
          </a:p>
          <a:p>
            <a:pPr eaLnBrk="1" fontAlgn="auto" hangingPunct="1">
              <a:spcAft>
                <a:spcPts val="0"/>
              </a:spcAft>
              <a:buFont typeface="Arial" charset="0"/>
              <a:buNone/>
              <a:defRPr/>
            </a:pPr>
            <a:endParaRPr lang="en-US" sz="2400" b="1" i="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3554" name="Title 4"/>
          <p:cNvSpPr>
            <a:spLocks noGrp="1"/>
          </p:cNvSpPr>
          <p:nvPr>
            <p:ph type="title"/>
          </p:nvPr>
        </p:nvSpPr>
        <p:spPr>
          <a:xfrm>
            <a:off x="457200" y="228600"/>
            <a:ext cx="8229600" cy="1143000"/>
          </a:xfrm>
        </p:spPr>
        <p:txBody>
          <a:bodyPr/>
          <a:lstStyle/>
          <a:p>
            <a:pPr eaLnBrk="1" hangingPunct="1"/>
            <a:r>
              <a:rPr lang="th-TH" sz="3600" b="1" dirty="0"/>
              <a:t>กิจกรรม</a:t>
            </a:r>
            <a:r>
              <a:rPr lang="en-US" sz="2800" b="1" dirty="0"/>
              <a:t>/Activity</a:t>
            </a:r>
            <a:endParaRPr lang="en-US" altLang="en-US" sz="2800" b="1" dirty="0" smtClean="0"/>
          </a:p>
        </p:txBody>
      </p:sp>
      <p:sp>
        <p:nvSpPr>
          <p:cNvPr id="10243" name="Content Placeholder 6"/>
          <p:cNvSpPr>
            <a:spLocks noGrp="1"/>
          </p:cNvSpPr>
          <p:nvPr>
            <p:ph sz="half" idx="1"/>
          </p:nvPr>
        </p:nvSpPr>
        <p:spPr>
          <a:xfrm>
            <a:off x="381000" y="1447800"/>
            <a:ext cx="4038600" cy="47244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cs typeface="+mj-cs"/>
              </a:rPr>
              <a:t>วิทยากรจะแสดงอาการ 5 อย่างของผู้ที่ได้รับสารพิษจากยาปราบศัตรูพืช  ผู้เข้าร่วมอบรมจะต้องพยายามตอบว่าอาการเหล่านั้นคืออะไร</a:t>
            </a:r>
            <a:endParaRPr lang="es-HN" b="1" dirty="0">
              <a:cs typeface="+mj-cs"/>
            </a:endParaRPr>
          </a:p>
          <a:p>
            <a:pPr marL="0" indent="0" eaLnBrk="1" fontAlgn="auto" hangingPunct="1">
              <a:spcAft>
                <a:spcPts val="0"/>
              </a:spcAft>
              <a:buNone/>
              <a:defRPr/>
            </a:pPr>
            <a:endParaRPr lang="es-HN" sz="2400" b="1" dirty="0">
              <a:solidFill>
                <a:schemeClr val="bg1"/>
              </a:solidFill>
            </a:endParaRPr>
          </a:p>
        </p:txBody>
      </p:sp>
      <p:sp>
        <p:nvSpPr>
          <p:cNvPr id="19460" name="Content Placeholder 7"/>
          <p:cNvSpPr>
            <a:spLocks noGrp="1"/>
          </p:cNvSpPr>
          <p:nvPr>
            <p:ph sz="half" idx="2"/>
          </p:nvPr>
        </p:nvSpPr>
        <p:spPr>
          <a:xfrm>
            <a:off x="4648200" y="1447800"/>
            <a:ext cx="4038600" cy="48006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Presenter will act out 5 common symptoms of pesticide poisoning. Attendees will be asked to try and identify them.</a:t>
            </a:r>
          </a:p>
          <a:p>
            <a:pPr eaLnBrk="1" fontAlgn="auto" hangingPunct="1">
              <a:spcAft>
                <a:spcPts val="0"/>
              </a:spcAft>
              <a:buFont typeface="Arial" charset="0"/>
              <a:buNone/>
              <a:defRPr/>
            </a:pPr>
            <a:endParaRPr lang="en-US" sz="2400" b="1" i="1" dirty="0">
              <a:solidFill>
                <a:srgbClr val="002060"/>
              </a:solidFill>
            </a:endParaRPr>
          </a:p>
          <a:p>
            <a:pPr eaLnBrk="1" fontAlgn="auto" hangingPunct="1">
              <a:spcAft>
                <a:spcPts val="0"/>
              </a:spcAft>
              <a:buFont typeface="Wingdings" pitchFamily="2" charset="2"/>
              <a:buChar char="v"/>
              <a:defRPr/>
            </a:pPr>
            <a:endParaRPr lang="en-US" sz="2400" b="1" i="1" dirty="0">
              <a:solidFill>
                <a:schemeClr val="accent3">
                  <a:lumMod val="50000"/>
                </a:schemeClr>
              </a:solidFill>
            </a:endParaRPr>
          </a:p>
          <a:p>
            <a:pPr eaLnBrk="1" fontAlgn="auto" hangingPunct="1">
              <a:spcAft>
                <a:spcPts val="0"/>
              </a:spcAft>
              <a:buFont typeface="Arial" charset="0"/>
              <a:buNone/>
              <a:defRPr/>
            </a:pPr>
            <a:endParaRPr lang="en-US" sz="2400" b="1" i="1" dirty="0">
              <a:solidFill>
                <a:srgbClr val="002060"/>
              </a:solidFill>
            </a:endParaRPr>
          </a:p>
        </p:txBody>
      </p:sp>
    </p:spTree>
    <p:extLst>
      <p:ext uri="{BB962C8B-B14F-4D97-AF65-F5344CB8AC3E}">
        <p14:creationId xmlns:p14="http://schemas.microsoft.com/office/powerpoint/2010/main" val="3865754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228600"/>
            <a:ext cx="8229600" cy="914400"/>
          </a:xfrm>
        </p:spPr>
        <p:txBody>
          <a:bodyPr rtlCol="0">
            <a:normAutofit/>
          </a:bodyPr>
          <a:lstStyle/>
          <a:p>
            <a:pPr eaLnBrk="1" fontAlgn="auto" hangingPunct="1">
              <a:spcAft>
                <a:spcPts val="0"/>
              </a:spcAft>
              <a:defRPr/>
            </a:pPr>
            <a:r>
              <a:rPr lang="th-TH" sz="2800" b="1" dirty="0">
                <a:solidFill>
                  <a:schemeClr val="accent5">
                    <a:lumMod val="50000"/>
                  </a:schemeClr>
                </a:solidFill>
              </a:rPr>
              <a:t>ลักษณะอาการที่เกิดจากการที่ร่างกายสัมผัสกับยาปราบศัตรูพืช</a:t>
            </a:r>
            <a:r>
              <a:rPr lang="es-HN" sz="2000" b="1" dirty="0">
                <a:solidFill>
                  <a:schemeClr val="accent5">
                    <a:lumMod val="50000"/>
                  </a:schemeClr>
                </a:solidFill>
              </a:rPr>
              <a:t/>
            </a:r>
            <a:br>
              <a:rPr lang="es-HN" sz="2000" b="1" dirty="0">
                <a:solidFill>
                  <a:schemeClr val="accent5">
                    <a:lumMod val="50000"/>
                  </a:schemeClr>
                </a:solidFill>
              </a:rPr>
            </a:br>
            <a:r>
              <a:rPr lang="en-US" sz="2000" b="1" dirty="0">
                <a:solidFill>
                  <a:srgbClr val="002060"/>
                </a:solidFill>
              </a:rPr>
              <a:t>Immediate Symptoms of Pesticide Exposure</a:t>
            </a:r>
            <a:endParaRPr lang="en-US" sz="3200" b="1" dirty="0">
              <a:solidFill>
                <a:srgbClr val="002060"/>
              </a:solidFill>
            </a:endParaRPr>
          </a:p>
        </p:txBody>
      </p:sp>
      <p:sp>
        <p:nvSpPr>
          <p:cNvPr id="3" name="Content Placeholder 2"/>
          <p:cNvSpPr>
            <a:spLocks noGrp="1"/>
          </p:cNvSpPr>
          <p:nvPr>
            <p:ph sz="half" idx="1"/>
          </p:nvPr>
        </p:nvSpPr>
        <p:spPr>
          <a:xfrm>
            <a:off x="304800" y="1371600"/>
            <a:ext cx="4191000" cy="5029200"/>
          </a:xfrm>
          <a:ln w="28575">
            <a:solidFill>
              <a:schemeClr val="accent5">
                <a:lumMod val="50000"/>
              </a:schemeClr>
            </a:solidFill>
          </a:ln>
        </p:spPr>
        <p:txBody>
          <a:bodyPr rtlCol="0">
            <a:normAutofit fontScale="70000" lnSpcReduction="20000"/>
          </a:bodyPr>
          <a:lstStyle/>
          <a:p>
            <a:pPr eaLnBrk="1" fontAlgn="auto" hangingPunct="1">
              <a:spcAft>
                <a:spcPts val="0"/>
              </a:spcAft>
              <a:buFont typeface="Wingdings" pitchFamily="2" charset="2"/>
              <a:buChar char="v"/>
              <a:defRPr/>
            </a:pPr>
            <a:endParaRPr lang="th-TH" sz="2600" b="1" dirty="0" smtClean="0">
              <a:cs typeface="+mj-cs"/>
            </a:endParaRPr>
          </a:p>
          <a:p>
            <a:pPr eaLnBrk="1" fontAlgn="auto" hangingPunct="1">
              <a:spcAft>
                <a:spcPts val="0"/>
              </a:spcAft>
              <a:buFont typeface="Wingdings" pitchFamily="2" charset="2"/>
              <a:buChar char="v"/>
              <a:defRPr/>
            </a:pPr>
            <a:r>
              <a:rPr lang="th-TH" sz="3300" b="1" dirty="0" smtClean="0">
                <a:cs typeface="+mj-cs"/>
              </a:rPr>
              <a:t>มีใครในที่นี้ที่เคยรู้สึกเจ็บป่วยอันเนื่องมาจากยาปราบศัตรูพืช?</a:t>
            </a:r>
            <a:endParaRPr lang="en-US" sz="3300" b="1" dirty="0" smtClean="0">
              <a:cs typeface="+mj-cs"/>
            </a:endParaRPr>
          </a:p>
          <a:p>
            <a:pPr marL="0" indent="0" eaLnBrk="1" fontAlgn="auto" hangingPunct="1">
              <a:spcAft>
                <a:spcPts val="0"/>
              </a:spcAft>
              <a:buNone/>
              <a:defRPr/>
            </a:pPr>
            <a:endParaRPr lang="es-HN" sz="3300" b="1" dirty="0" smtClean="0">
              <a:cs typeface="+mj-cs"/>
            </a:endParaRPr>
          </a:p>
          <a:p>
            <a:pPr eaLnBrk="1" fontAlgn="auto" hangingPunct="1">
              <a:spcAft>
                <a:spcPts val="0"/>
              </a:spcAft>
              <a:buFont typeface="Wingdings" pitchFamily="2" charset="2"/>
              <a:buChar char="v"/>
              <a:defRPr/>
            </a:pPr>
            <a:r>
              <a:rPr lang="th-TH" sz="3300" b="1" dirty="0" smtClean="0">
                <a:cs typeface="+mj-cs"/>
              </a:rPr>
              <a:t>อาการเหล่านี้สามารถเกิดขึ้นได้ทันทีที่ร่างกายสัมผัสกับยาปราบศัตรูพืช</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คลื่นไส้</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อาเจียน</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ปวดห้ว</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วิงเวียน</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อ่อนเพลีย</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ตะคริวที่กล้ามเนื้อท้อง</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เหงื่อออกมาก</a:t>
            </a:r>
            <a:endParaRPr lang="en-US" sz="3300" b="1" dirty="0" smtClean="0">
              <a:cs typeface="+mj-cs"/>
            </a:endParaRPr>
          </a:p>
          <a:p>
            <a:pPr eaLnBrk="1" fontAlgn="auto" hangingPunct="1">
              <a:spcAft>
                <a:spcPts val="0"/>
              </a:spcAft>
              <a:buFont typeface="Wingdings" pitchFamily="2" charset="2"/>
              <a:buChar char="v"/>
              <a:defRPr/>
            </a:pPr>
            <a:r>
              <a:rPr lang="th-TH" sz="3300" b="1" dirty="0" smtClean="0">
                <a:cs typeface="+mj-cs"/>
              </a:rPr>
              <a:t>ไม่มีแรง</a:t>
            </a:r>
            <a:r>
              <a:rPr lang="es-HN" sz="1800" b="1" dirty="0" smtClean="0">
                <a:solidFill>
                  <a:schemeClr val="accent5">
                    <a:lumMod val="50000"/>
                  </a:schemeClr>
                </a:solidFill>
              </a:rPr>
              <a:t/>
            </a:r>
            <a:br>
              <a:rPr lang="es-HN" sz="1800" b="1" dirty="0" smtClean="0">
                <a:solidFill>
                  <a:schemeClr val="accent5">
                    <a:lumMod val="50000"/>
                  </a:schemeClr>
                </a:solidFill>
              </a:rPr>
            </a:br>
            <a:r>
              <a:rPr lang="es-HN" sz="1800" b="1" dirty="0" smtClean="0">
                <a:solidFill>
                  <a:schemeClr val="accent5">
                    <a:lumMod val="50000"/>
                  </a:schemeClr>
                </a:solidFill>
              </a:rPr>
              <a:t> </a:t>
            </a:r>
          </a:p>
          <a:p>
            <a:pPr eaLnBrk="1" fontAlgn="auto" hangingPunct="1">
              <a:spcAft>
                <a:spcPts val="0"/>
              </a:spcAft>
              <a:buFont typeface="Wingdings" pitchFamily="2" charset="2"/>
              <a:buChar char="v"/>
              <a:defRPr/>
            </a:pPr>
            <a:endParaRPr lang="en-US" sz="2000" b="1" dirty="0">
              <a:solidFill>
                <a:schemeClr val="bg1"/>
              </a:solidFill>
            </a:endParaRPr>
          </a:p>
        </p:txBody>
      </p:sp>
      <p:sp>
        <p:nvSpPr>
          <p:cNvPr id="11268" name="Content Placeholder 3"/>
          <p:cNvSpPr>
            <a:spLocks noGrp="1"/>
          </p:cNvSpPr>
          <p:nvPr>
            <p:ph sz="half" idx="2"/>
          </p:nvPr>
        </p:nvSpPr>
        <p:spPr>
          <a:xfrm>
            <a:off x="4800600" y="1524000"/>
            <a:ext cx="3886200" cy="4953000"/>
          </a:xfrm>
          <a:ln w="57150"/>
        </p:spPr>
        <p:txBody>
          <a:bodyPr rtlCol="0">
            <a:normAutofit fontScale="70000" lnSpcReduction="20000"/>
          </a:bodyPr>
          <a:lstStyle/>
          <a:p>
            <a:pPr eaLnBrk="1" fontAlgn="auto" hangingPunct="1">
              <a:spcAft>
                <a:spcPts val="0"/>
              </a:spcAft>
              <a:buFont typeface="Wingdings" pitchFamily="2" charset="2"/>
              <a:buChar char="v"/>
              <a:defRPr/>
            </a:pPr>
            <a:r>
              <a:rPr lang="en-US" sz="2400" b="1" dirty="0"/>
              <a:t>Have any of you ever felt sick from pesticides?</a:t>
            </a:r>
          </a:p>
          <a:p>
            <a:pPr eaLnBrk="1" fontAlgn="auto" hangingPunct="1">
              <a:spcAft>
                <a:spcPts val="0"/>
              </a:spcAft>
              <a:buFont typeface="Wingdings" pitchFamily="2" charset="2"/>
              <a:buChar char="v"/>
              <a:defRPr/>
            </a:pPr>
            <a:endParaRPr lang="en-US" sz="2400" b="1" dirty="0"/>
          </a:p>
          <a:p>
            <a:pPr eaLnBrk="1" fontAlgn="auto" hangingPunct="1">
              <a:spcAft>
                <a:spcPts val="0"/>
              </a:spcAft>
              <a:buFont typeface="Wingdings" pitchFamily="2" charset="2"/>
              <a:buChar char="v"/>
              <a:defRPr/>
            </a:pPr>
            <a:r>
              <a:rPr lang="en-US" sz="2400" b="1" dirty="0"/>
              <a:t>These are </a:t>
            </a:r>
            <a:r>
              <a:rPr lang="en-US" sz="2400" b="1" dirty="0" smtClean="0"/>
              <a:t>symptoms </a:t>
            </a:r>
            <a:r>
              <a:rPr lang="en-US" sz="2400" b="1" dirty="0"/>
              <a:t>that can happen immediately when you are exposed to pesticides:</a:t>
            </a:r>
          </a:p>
          <a:p>
            <a:pPr lvl="1" eaLnBrk="1" fontAlgn="auto" hangingPunct="1">
              <a:spcAft>
                <a:spcPts val="0"/>
              </a:spcAft>
              <a:buFont typeface="Wingdings" pitchFamily="2" charset="2"/>
              <a:buChar char="v"/>
              <a:defRPr/>
            </a:pPr>
            <a:r>
              <a:rPr lang="en-US" sz="2200" b="1" dirty="0"/>
              <a:t>Nausea</a:t>
            </a:r>
          </a:p>
          <a:p>
            <a:pPr lvl="1" eaLnBrk="1" fontAlgn="auto" hangingPunct="1">
              <a:spcAft>
                <a:spcPts val="0"/>
              </a:spcAft>
              <a:buFont typeface="Wingdings" pitchFamily="2" charset="2"/>
              <a:buChar char="v"/>
              <a:defRPr/>
            </a:pPr>
            <a:r>
              <a:rPr lang="en-US" sz="2200" b="1" dirty="0"/>
              <a:t>Vomiting</a:t>
            </a:r>
          </a:p>
          <a:p>
            <a:pPr lvl="1" eaLnBrk="1" fontAlgn="auto" hangingPunct="1">
              <a:spcAft>
                <a:spcPts val="0"/>
              </a:spcAft>
              <a:buFont typeface="Wingdings" pitchFamily="2" charset="2"/>
              <a:buChar char="v"/>
              <a:defRPr/>
            </a:pPr>
            <a:r>
              <a:rPr lang="en-US" sz="2200" b="1" dirty="0"/>
              <a:t>Headache</a:t>
            </a:r>
          </a:p>
          <a:p>
            <a:pPr lvl="1" eaLnBrk="1" fontAlgn="auto" hangingPunct="1">
              <a:spcAft>
                <a:spcPts val="0"/>
              </a:spcAft>
              <a:buFont typeface="Wingdings" pitchFamily="2" charset="2"/>
              <a:buChar char="v"/>
              <a:defRPr/>
            </a:pPr>
            <a:r>
              <a:rPr lang="en-US" sz="2200" b="1" dirty="0"/>
              <a:t>Dizziness</a:t>
            </a:r>
          </a:p>
          <a:p>
            <a:pPr lvl="1" eaLnBrk="1" fontAlgn="auto" hangingPunct="1">
              <a:spcAft>
                <a:spcPts val="0"/>
              </a:spcAft>
              <a:buFont typeface="Wingdings" pitchFamily="2" charset="2"/>
              <a:buChar char="v"/>
              <a:defRPr/>
            </a:pPr>
            <a:r>
              <a:rPr lang="en-US" sz="2200" b="1" dirty="0"/>
              <a:t>Fatigue</a:t>
            </a:r>
          </a:p>
          <a:p>
            <a:pPr lvl="1" eaLnBrk="1" fontAlgn="auto" hangingPunct="1">
              <a:spcAft>
                <a:spcPts val="0"/>
              </a:spcAft>
              <a:buFont typeface="Wingdings" pitchFamily="2" charset="2"/>
              <a:buChar char="v"/>
              <a:defRPr/>
            </a:pPr>
            <a:r>
              <a:rPr lang="en-US" sz="2200" b="1" dirty="0"/>
              <a:t>Stomach cramps</a:t>
            </a:r>
          </a:p>
          <a:p>
            <a:pPr lvl="1" eaLnBrk="1" fontAlgn="auto" hangingPunct="1">
              <a:spcAft>
                <a:spcPts val="0"/>
              </a:spcAft>
              <a:buFont typeface="Wingdings" pitchFamily="2" charset="2"/>
              <a:buChar char="v"/>
              <a:defRPr/>
            </a:pPr>
            <a:r>
              <a:rPr lang="en-US" sz="2200" b="1" dirty="0"/>
              <a:t>Excessive sweating</a:t>
            </a:r>
          </a:p>
          <a:p>
            <a:pPr lvl="1" eaLnBrk="1" fontAlgn="auto" hangingPunct="1">
              <a:spcAft>
                <a:spcPts val="0"/>
              </a:spcAft>
              <a:buFont typeface="Wingdings" pitchFamily="2" charset="2"/>
              <a:buChar char="v"/>
              <a:defRPr/>
            </a:pPr>
            <a:r>
              <a:rPr lang="en-US" sz="2200" b="1" dirty="0"/>
              <a:t>Weakness</a:t>
            </a:r>
            <a:r>
              <a:rPr lang="en-US" sz="1400" b="1" dirty="0">
                <a:solidFill>
                  <a:schemeClr val="bg1"/>
                </a:solidFill>
              </a:rPr>
              <a:t/>
            </a:r>
            <a:br>
              <a:rPr lang="en-US" sz="1400" b="1" dirty="0">
                <a:solidFill>
                  <a:schemeClr val="bg1"/>
                </a:solidFill>
              </a:rPr>
            </a:br>
            <a:endParaRPr lang="en-US" sz="1200" b="1" i="1" dirty="0">
              <a:solidFill>
                <a:schemeClr val="accent3">
                  <a:lumMod val="50000"/>
                </a:schemeClr>
              </a:solidFill>
            </a:endParaRPr>
          </a:p>
          <a:p>
            <a:pPr eaLnBrk="1" fontAlgn="auto" hangingPunct="1">
              <a:spcAft>
                <a:spcPts val="0"/>
              </a:spcAft>
              <a:buFont typeface="Arial" charset="0"/>
              <a:buChar char="•"/>
              <a:defRPr/>
            </a:pPr>
            <a:endParaRPr lang="en-US" sz="2000" dirty="0"/>
          </a:p>
          <a:p>
            <a:pPr eaLnBrk="1" fontAlgn="auto" hangingPunct="1">
              <a:spcAft>
                <a:spcPts val="0"/>
              </a:spcAft>
              <a:buFont typeface="Arial" charset="0"/>
              <a:buNone/>
              <a:defRPr/>
            </a:pPr>
            <a:endParaRPr lang="en-US" dirty="0"/>
          </a:p>
        </p:txBody>
      </p:sp>
      <p:sp>
        <p:nvSpPr>
          <p:cNvPr id="5" name="Rectangle 4"/>
          <p:cNvSpPr/>
          <p:nvPr/>
        </p:nvSpPr>
        <p:spPr>
          <a:xfrm>
            <a:off x="381000" y="3048000"/>
            <a:ext cx="4114800" cy="3276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i="1" dirty="0">
              <a:solidFill>
                <a:schemeClr val="accent3">
                  <a:lumMod val="50000"/>
                </a:schemeClr>
              </a:solidFill>
            </a:endParaRPr>
          </a:p>
          <a:p>
            <a:pPr algn="ctr" eaLnBrk="1" hangingPunct="1">
              <a:defRPr/>
            </a:pPr>
            <a:endParaRPr lang="en-US" dirty="0"/>
          </a:p>
        </p:txBody>
      </p:sp>
      <p:sp>
        <p:nvSpPr>
          <p:cNvPr id="6" name="Rectangle 5"/>
          <p:cNvSpPr/>
          <p:nvPr/>
        </p:nvSpPr>
        <p:spPr>
          <a:xfrm>
            <a:off x="5029200" y="3276600"/>
            <a:ext cx="3581400" cy="3581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4724400" y="1371600"/>
            <a:ext cx="3962400" cy="5029200"/>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52400"/>
            <a:ext cx="8229600" cy="868363"/>
          </a:xfrm>
        </p:spPr>
        <p:txBody>
          <a:bodyPr/>
          <a:lstStyle/>
          <a:p>
            <a:pPr eaLnBrk="1" hangingPunct="1"/>
            <a:r>
              <a:rPr lang="th-TH" sz="3200" b="1" dirty="0" smtClean="0"/>
              <a:t>อาการตอบสนองขั้นรุนแรง</a:t>
            </a:r>
            <a:r>
              <a:rPr lang="th-TH" sz="3200" b="1" dirty="0"/>
              <a:t>อย่างเฉียบพลัน</a:t>
            </a:r>
            <a:r>
              <a:rPr lang="en-US" sz="3200" i="1" dirty="0" smtClean="0">
                <a:solidFill>
                  <a:schemeClr val="accent5">
                    <a:lumMod val="50000"/>
                  </a:schemeClr>
                </a:solidFill>
              </a:rPr>
              <a:t/>
            </a:r>
            <a:br>
              <a:rPr lang="en-US" sz="3200" i="1" dirty="0" smtClean="0">
                <a:solidFill>
                  <a:schemeClr val="accent5">
                    <a:lumMod val="50000"/>
                  </a:schemeClr>
                </a:solidFill>
              </a:rPr>
            </a:br>
            <a:r>
              <a:rPr lang="en-US" altLang="en-US" sz="2800" b="1" dirty="0" smtClean="0"/>
              <a:t>Serious Immediate Symptoms</a:t>
            </a:r>
          </a:p>
        </p:txBody>
      </p:sp>
      <p:sp>
        <p:nvSpPr>
          <p:cNvPr id="3" name="Content Placeholder 2"/>
          <p:cNvSpPr>
            <a:spLocks noGrp="1"/>
          </p:cNvSpPr>
          <p:nvPr>
            <p:ph sz="half" idx="1"/>
          </p:nvPr>
        </p:nvSpPr>
        <p:spPr>
          <a:xfrm>
            <a:off x="304800" y="1143000"/>
            <a:ext cx="4191000" cy="52578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cs typeface="+mj-cs"/>
              </a:rPr>
              <a:t>ในบางครั้ง</a:t>
            </a:r>
            <a:r>
              <a:rPr lang="th-TH" b="1" dirty="0">
                <a:cs typeface="+mj-cs"/>
              </a:rPr>
              <a:t>ยาปราบ</a:t>
            </a:r>
            <a:r>
              <a:rPr lang="th-TH" b="1" dirty="0" smtClean="0">
                <a:cs typeface="+mj-cs"/>
              </a:rPr>
              <a:t>ศัตรูพืชสามารถก่อให้เกิดอาการข้างเคียงต่อร่างกายอย่างเฉียบพลัน </a:t>
            </a:r>
            <a:r>
              <a:rPr lang="th-TH" b="1" dirty="0">
                <a:cs typeface="+mj-cs"/>
              </a:rPr>
              <a:t>อาการ</a:t>
            </a:r>
            <a:r>
              <a:rPr lang="th-TH" b="1" dirty="0" smtClean="0">
                <a:cs typeface="+mj-cs"/>
              </a:rPr>
              <a:t>เหล่านี้คือตัวอย่างของ</a:t>
            </a:r>
            <a:r>
              <a:rPr lang="th-TH" b="1" dirty="0">
                <a:cs typeface="+mj-cs"/>
              </a:rPr>
              <a:t>อาการตอบสนองขั้น</a:t>
            </a:r>
            <a:r>
              <a:rPr lang="th-TH" b="1" dirty="0" smtClean="0">
                <a:cs typeface="+mj-cs"/>
              </a:rPr>
              <a:t>รุนแรงที่เกิดจากร่างกาย</a:t>
            </a:r>
            <a:r>
              <a:rPr lang="th-TH" b="1" dirty="0">
                <a:cs typeface="+mj-cs"/>
              </a:rPr>
              <a:t>สัมผัสกับยาปราบศัตรูพืช</a:t>
            </a:r>
            <a:endParaRPr lang="en-US" b="1" dirty="0">
              <a:cs typeface="+mj-cs"/>
            </a:endParaRPr>
          </a:p>
          <a:p>
            <a:pPr eaLnBrk="1" fontAlgn="auto" hangingPunct="1">
              <a:spcAft>
                <a:spcPts val="0"/>
              </a:spcAft>
              <a:buFont typeface="Wingdings" pitchFamily="2" charset="2"/>
              <a:buChar char="v"/>
              <a:defRPr/>
            </a:pPr>
            <a:r>
              <a:rPr lang="es-HN" b="1" dirty="0" smtClean="0">
                <a:cs typeface="+mj-cs"/>
              </a:rPr>
              <a:t> </a:t>
            </a:r>
            <a:r>
              <a:rPr lang="th-TH" b="1" dirty="0" smtClean="0">
                <a:cs typeface="+mj-cs"/>
              </a:rPr>
              <a:t>หายใจติดขัด หายใจไม่สะดวก</a:t>
            </a:r>
            <a:endParaRPr lang="es-HN" b="1" dirty="0">
              <a:cs typeface="+mj-cs"/>
            </a:endParaRPr>
          </a:p>
          <a:p>
            <a:pPr eaLnBrk="1" fontAlgn="auto" hangingPunct="1">
              <a:spcAft>
                <a:spcPts val="0"/>
              </a:spcAft>
              <a:buFont typeface="Wingdings" pitchFamily="2" charset="2"/>
              <a:buChar char="v"/>
              <a:defRPr/>
            </a:pPr>
            <a:r>
              <a:rPr lang="es-HN" b="1" dirty="0" smtClean="0">
                <a:cs typeface="+mj-cs"/>
              </a:rPr>
              <a:t> </a:t>
            </a:r>
            <a:r>
              <a:rPr lang="th-TH" b="1" dirty="0" smtClean="0">
                <a:cs typeface="+mj-cs"/>
              </a:rPr>
              <a:t>หมดสติ</a:t>
            </a:r>
            <a:endParaRPr lang="en-US" b="1" dirty="0" smtClean="0">
              <a:cs typeface="+mj-cs"/>
            </a:endParaRPr>
          </a:p>
          <a:p>
            <a:pPr eaLnBrk="1" fontAlgn="auto" hangingPunct="1">
              <a:spcAft>
                <a:spcPts val="0"/>
              </a:spcAft>
              <a:buFont typeface="Wingdings" pitchFamily="2" charset="2"/>
              <a:buChar char="v"/>
              <a:defRPr/>
            </a:pPr>
            <a:r>
              <a:rPr lang="es-HN" b="1" dirty="0" smtClean="0">
                <a:cs typeface="+mj-cs"/>
              </a:rPr>
              <a:t> </a:t>
            </a:r>
            <a:r>
              <a:rPr lang="th-TH" b="1" dirty="0" smtClean="0">
                <a:cs typeface="+mj-cs"/>
              </a:rPr>
              <a:t>น้ำลายไหล</a:t>
            </a: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 อาการชัก</a:t>
            </a: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 น้ำลายฟูมปาก</a:t>
            </a: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 สับสน มึนงง</a:t>
            </a:r>
            <a:endParaRPr lang="es-HN" b="1" dirty="0">
              <a:cs typeface="+mj-cs"/>
            </a:endParaRPr>
          </a:p>
          <a:p>
            <a:pPr marL="0" indent="0" eaLnBrk="1" fontAlgn="auto" hangingPunct="1">
              <a:spcBef>
                <a:spcPts val="0"/>
              </a:spcBef>
              <a:spcAft>
                <a:spcPts val="0"/>
              </a:spcAft>
              <a:buFont typeface="Wingdings" pitchFamily="2" charset="2"/>
              <a:buChar char="v"/>
              <a:defRPr/>
            </a:pPr>
            <a:endParaRPr lang="en-US" sz="1600" b="1" i="1" dirty="0">
              <a:solidFill>
                <a:schemeClr val="accent6">
                  <a:lumMod val="50000"/>
                </a:schemeClr>
              </a:solidFill>
            </a:endParaRPr>
          </a:p>
          <a:p>
            <a:pPr eaLnBrk="1" fontAlgn="auto" hangingPunct="1">
              <a:spcAft>
                <a:spcPts val="0"/>
              </a:spcAft>
              <a:buFont typeface="Arial" charset="0"/>
              <a:buNone/>
              <a:defRPr/>
            </a:pPr>
            <a:endParaRPr lang="en-US" sz="1600" i="1" dirty="0">
              <a:solidFill>
                <a:schemeClr val="bg2">
                  <a:lumMod val="75000"/>
                </a:schemeClr>
              </a:solidFill>
            </a:endParaRPr>
          </a:p>
        </p:txBody>
      </p:sp>
      <p:sp>
        <p:nvSpPr>
          <p:cNvPr id="21508" name="Content Placeholder 3"/>
          <p:cNvSpPr>
            <a:spLocks noGrp="1"/>
          </p:cNvSpPr>
          <p:nvPr>
            <p:ph sz="half" idx="2"/>
          </p:nvPr>
        </p:nvSpPr>
        <p:spPr>
          <a:xfrm>
            <a:off x="4572000" y="1143000"/>
            <a:ext cx="4038600" cy="52578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000" b="1" dirty="0"/>
              <a:t>Sometimes pesticides can affect </a:t>
            </a:r>
            <a:r>
              <a:rPr lang="en-US" sz="2000" b="1" dirty="0" smtClean="0"/>
              <a:t>you </a:t>
            </a:r>
            <a:r>
              <a:rPr lang="en-US" sz="2000" b="1" dirty="0"/>
              <a:t>more seriously right away. These are some serious symptoms of pesticide exposure:</a:t>
            </a:r>
          </a:p>
          <a:p>
            <a:pPr lvl="1" eaLnBrk="1" fontAlgn="auto" hangingPunct="1">
              <a:spcAft>
                <a:spcPts val="0"/>
              </a:spcAft>
              <a:buFont typeface="Wingdings" pitchFamily="2" charset="2"/>
              <a:buChar char="v"/>
              <a:defRPr/>
            </a:pPr>
            <a:r>
              <a:rPr lang="en-US" sz="2000" b="1" i="1" dirty="0"/>
              <a:t>Shortness of breath </a:t>
            </a:r>
          </a:p>
          <a:p>
            <a:pPr lvl="1" eaLnBrk="1" fontAlgn="auto" hangingPunct="1">
              <a:spcAft>
                <a:spcPts val="0"/>
              </a:spcAft>
              <a:buFont typeface="Wingdings" pitchFamily="2" charset="2"/>
              <a:buChar char="v"/>
              <a:defRPr/>
            </a:pPr>
            <a:r>
              <a:rPr lang="en-US" sz="2000" b="1" i="1" dirty="0"/>
              <a:t>Loss of consciousness </a:t>
            </a:r>
          </a:p>
          <a:p>
            <a:pPr lvl="1" eaLnBrk="1" fontAlgn="auto" hangingPunct="1">
              <a:spcAft>
                <a:spcPts val="0"/>
              </a:spcAft>
              <a:buFont typeface="Wingdings" pitchFamily="2" charset="2"/>
              <a:buChar char="v"/>
              <a:defRPr/>
            </a:pPr>
            <a:r>
              <a:rPr lang="en-US" sz="2000" b="1" i="1" dirty="0"/>
              <a:t>Drooling</a:t>
            </a:r>
          </a:p>
          <a:p>
            <a:pPr lvl="1" eaLnBrk="1" fontAlgn="auto" hangingPunct="1">
              <a:spcAft>
                <a:spcPts val="0"/>
              </a:spcAft>
              <a:buFont typeface="Wingdings" pitchFamily="2" charset="2"/>
              <a:buChar char="v"/>
              <a:defRPr/>
            </a:pPr>
            <a:r>
              <a:rPr lang="en-US" sz="2000" b="1" i="1" dirty="0"/>
              <a:t>Seizures</a:t>
            </a:r>
          </a:p>
          <a:p>
            <a:pPr lvl="1" eaLnBrk="1" fontAlgn="auto" hangingPunct="1">
              <a:spcAft>
                <a:spcPts val="0"/>
              </a:spcAft>
              <a:buFont typeface="Wingdings" pitchFamily="2" charset="2"/>
              <a:buChar char="v"/>
              <a:defRPr/>
            </a:pPr>
            <a:r>
              <a:rPr lang="en-US" sz="2000" b="1" i="1" dirty="0"/>
              <a:t>Foaming at the mouth </a:t>
            </a:r>
          </a:p>
          <a:p>
            <a:pPr lvl="1" eaLnBrk="1" fontAlgn="auto" hangingPunct="1">
              <a:spcAft>
                <a:spcPts val="0"/>
              </a:spcAft>
              <a:buFont typeface="Wingdings" pitchFamily="2" charset="2"/>
              <a:buChar char="v"/>
              <a:defRPr/>
            </a:pPr>
            <a:r>
              <a:rPr lang="en-US" sz="2000" b="1" i="1" dirty="0"/>
              <a:t>Confusion</a:t>
            </a:r>
          </a:p>
          <a:p>
            <a:pPr marL="0" indent="0" eaLnBrk="1" fontAlgn="auto" hangingPunct="1">
              <a:spcBef>
                <a:spcPts val="0"/>
              </a:spcBef>
              <a:spcAft>
                <a:spcPts val="0"/>
              </a:spcAft>
              <a:buFont typeface="Wingdings" pitchFamily="2" charset="2"/>
              <a:buChar char="v"/>
              <a:defRPr/>
            </a:pPr>
            <a:endParaRPr lang="en-US" sz="1600" b="1" i="1" dirty="0"/>
          </a:p>
          <a:p>
            <a:pPr eaLnBrk="1" fontAlgn="auto" hangingPunct="1">
              <a:spcAft>
                <a:spcPts val="0"/>
              </a:spcAft>
              <a:buFont typeface="Arial" charset="0"/>
              <a:buChar char="•"/>
              <a:defRPr/>
            </a:pPr>
            <a:endParaRPr lang="en-US" dirty="0"/>
          </a:p>
        </p:txBody>
      </p:sp>
      <p:sp>
        <p:nvSpPr>
          <p:cNvPr id="5" name="Rectangle 4"/>
          <p:cNvSpPr/>
          <p:nvPr/>
        </p:nvSpPr>
        <p:spPr>
          <a:xfrm>
            <a:off x="381000" y="4267200"/>
            <a:ext cx="3886200" cy="220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1600" b="1" i="1" dirty="0">
              <a:solidFill>
                <a:schemeClr val="accent3">
                  <a:lumMod val="50000"/>
                </a:schemeClr>
              </a:solidFill>
            </a:endParaRPr>
          </a:p>
        </p:txBody>
      </p:sp>
      <p:sp>
        <p:nvSpPr>
          <p:cNvPr id="6" name="Rectangle 5"/>
          <p:cNvSpPr/>
          <p:nvPr/>
        </p:nvSpPr>
        <p:spPr>
          <a:xfrm>
            <a:off x="4419600" y="4419600"/>
            <a:ext cx="4495800" cy="205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447800"/>
            <a:ext cx="4191000" cy="51054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cs typeface="+mj-cs"/>
              </a:rPr>
              <a:t>คุณอาจยังไม่รู้สึกถึงผลกระทบของยา</a:t>
            </a:r>
            <a:r>
              <a:rPr lang="th-TH" b="1" dirty="0">
                <a:cs typeface="+mj-cs"/>
              </a:rPr>
              <a:t>ปราบ</a:t>
            </a:r>
            <a:r>
              <a:rPr lang="th-TH" b="1" dirty="0" smtClean="0">
                <a:cs typeface="+mj-cs"/>
              </a:rPr>
              <a:t>ศัตรูพืช จนกระทั่งเวลาผ่านไปหลายเดือน หรือ อาจเป็นปีๆ</a:t>
            </a:r>
            <a:endParaRPr lang="en-US" i="1" dirty="0" smtClean="0">
              <a:solidFill>
                <a:schemeClr val="accent5">
                  <a:lumMod val="50000"/>
                </a:schemeClr>
              </a:solidFill>
              <a:cs typeface="+mj-cs"/>
            </a:endParaRPr>
          </a:p>
          <a:p>
            <a:pPr marL="0" indent="0" eaLnBrk="1" fontAlgn="auto" hangingPunct="1">
              <a:spcAft>
                <a:spcPts val="0"/>
              </a:spcAft>
              <a:buNone/>
              <a:defRPr/>
            </a:pPr>
            <a:r>
              <a:rPr lang="es-HN" b="1" dirty="0" smtClean="0">
                <a:solidFill>
                  <a:schemeClr val="accent5">
                    <a:lumMod val="50000"/>
                  </a:schemeClr>
                </a:solidFill>
                <a:cs typeface="+mj-cs"/>
              </a:rPr>
              <a:t> </a:t>
            </a:r>
            <a:endParaRPr lang="es-HN" dirty="0">
              <a:solidFill>
                <a:schemeClr val="accent5">
                  <a:lumMod val="50000"/>
                </a:schemeClr>
              </a:solidFill>
              <a:cs typeface="+mj-cs"/>
            </a:endParaRPr>
          </a:p>
          <a:p>
            <a:pPr eaLnBrk="1" fontAlgn="auto" hangingPunct="1">
              <a:spcAft>
                <a:spcPts val="0"/>
              </a:spcAft>
              <a:buFont typeface="Wingdings" pitchFamily="2" charset="2"/>
              <a:buChar char="v"/>
              <a:defRPr/>
            </a:pPr>
            <a:r>
              <a:rPr lang="th-TH" b="1" dirty="0" smtClean="0">
                <a:cs typeface="+mj-cs"/>
              </a:rPr>
              <a:t>คุณเคยได้ยินอาการเจ็บป่วยใดบ้างที่อาจเป็นผลมาจากยา</a:t>
            </a:r>
            <a:r>
              <a:rPr lang="th-TH" b="1" dirty="0">
                <a:cs typeface="+mj-cs"/>
              </a:rPr>
              <a:t>ปราบ</a:t>
            </a:r>
            <a:r>
              <a:rPr lang="th-TH" b="1" dirty="0" smtClean="0">
                <a:cs typeface="+mj-cs"/>
              </a:rPr>
              <a:t>ศัตรูพืช</a:t>
            </a:r>
            <a:r>
              <a:rPr lang="es-HN" sz="2000" b="1" dirty="0">
                <a:solidFill>
                  <a:schemeClr val="accent5">
                    <a:lumMod val="50000"/>
                  </a:schemeClr>
                </a:solidFill>
              </a:rPr>
              <a:t/>
            </a:r>
            <a:br>
              <a:rPr lang="es-HN" sz="2000" b="1" dirty="0">
                <a:solidFill>
                  <a:schemeClr val="accent5">
                    <a:lumMod val="50000"/>
                  </a:schemeClr>
                </a:solidFill>
              </a:rPr>
            </a:br>
            <a:r>
              <a:rPr lang="es-HN" sz="2000" b="1" dirty="0">
                <a:solidFill>
                  <a:schemeClr val="accent5">
                    <a:lumMod val="50000"/>
                  </a:schemeClr>
                </a:solidFill>
              </a:rPr>
              <a:t/>
            </a:r>
            <a:br>
              <a:rPr lang="es-HN" sz="2000" b="1" dirty="0">
                <a:solidFill>
                  <a:schemeClr val="accent5">
                    <a:lumMod val="50000"/>
                  </a:schemeClr>
                </a:solidFill>
              </a:rPr>
            </a:br>
            <a:endParaRPr lang="es-HN" sz="1600" b="1" i="1" dirty="0">
              <a:solidFill>
                <a:schemeClr val="bg1">
                  <a:lumMod val="95000"/>
                  <a:lumOff val="5000"/>
                </a:schemeClr>
              </a:solidFill>
            </a:endParaRPr>
          </a:p>
          <a:p>
            <a:pPr eaLnBrk="1" fontAlgn="auto" hangingPunct="1">
              <a:spcAft>
                <a:spcPts val="0"/>
              </a:spcAft>
              <a:buFont typeface="Arial" charset="0"/>
              <a:buNone/>
              <a:defRPr/>
            </a:pPr>
            <a:endParaRPr lang="en-US" sz="2000" dirty="0">
              <a:solidFill>
                <a:schemeClr val="bg1"/>
              </a:solidFill>
            </a:endParaRPr>
          </a:p>
          <a:p>
            <a:pPr eaLnBrk="1" fontAlgn="auto" hangingPunct="1">
              <a:spcAft>
                <a:spcPts val="0"/>
              </a:spcAft>
              <a:buFont typeface="Arial" charset="0"/>
              <a:buNone/>
              <a:defRPr/>
            </a:pPr>
            <a:endParaRPr lang="en-US" sz="2000" dirty="0">
              <a:solidFill>
                <a:schemeClr val="bg1"/>
              </a:solidFill>
            </a:endParaRPr>
          </a:p>
          <a:p>
            <a:pPr eaLnBrk="1" fontAlgn="auto" hangingPunct="1">
              <a:spcAft>
                <a:spcPts val="0"/>
              </a:spcAft>
              <a:buFont typeface="Arial" charset="0"/>
              <a:buNone/>
              <a:defRPr/>
            </a:pPr>
            <a:r>
              <a:rPr lang="en-US" sz="2000" dirty="0">
                <a:solidFill>
                  <a:schemeClr val="bg1"/>
                </a:solidFill>
              </a:rPr>
              <a:t>  </a:t>
            </a:r>
            <a:endParaRPr lang="en-US" sz="2000" dirty="0"/>
          </a:p>
          <a:p>
            <a:pPr eaLnBrk="1" fontAlgn="auto" hangingPunct="1">
              <a:spcAft>
                <a:spcPts val="0"/>
              </a:spcAft>
              <a:buFont typeface="Arial" charset="0"/>
              <a:buNone/>
              <a:defRPr/>
            </a:pPr>
            <a:endParaRPr lang="en-US" sz="2000" dirty="0">
              <a:solidFill>
                <a:schemeClr val="bg1"/>
              </a:solidFill>
            </a:endParaRPr>
          </a:p>
        </p:txBody>
      </p:sp>
      <p:sp>
        <p:nvSpPr>
          <p:cNvPr id="31748" name="Content Placeholder 3"/>
          <p:cNvSpPr>
            <a:spLocks noGrp="1"/>
          </p:cNvSpPr>
          <p:nvPr>
            <p:ph sz="half" idx="2"/>
          </p:nvPr>
        </p:nvSpPr>
        <p:spPr>
          <a:xfrm>
            <a:off x="4648200" y="1447800"/>
            <a:ext cx="4038600" cy="5029200"/>
          </a:xfrm>
          <a:extLst>
            <a:ext uri="{91240B29-F687-4F45-9708-019B960494DF}">
              <a14:hiddenLine xmlns:a14="http://schemas.microsoft.com/office/drawing/2010/main" w="28575">
                <a:solidFill>
                  <a:srgbClr val="000000"/>
                </a:solidFill>
                <a:miter lim="800000"/>
                <a:headEnd/>
                <a:tailEnd/>
              </a14:hiddenLine>
            </a:ext>
          </a:extLst>
        </p:spPr>
        <p:txBody>
          <a:bodyPr/>
          <a:lstStyle/>
          <a:p>
            <a:pPr eaLnBrk="1" hangingPunct="1">
              <a:buFont typeface="Wingdings" panose="05000000000000000000" pitchFamily="2" charset="2"/>
              <a:buChar char="v"/>
            </a:pPr>
            <a:r>
              <a:rPr lang="en-US" altLang="en-US" sz="2400" b="1" dirty="0" smtClean="0"/>
              <a:t>Pesticides might not affect you until after many months or years have passed. </a:t>
            </a:r>
            <a:br>
              <a:rPr lang="en-US" altLang="en-US" sz="2400" b="1" dirty="0" smtClean="0"/>
            </a:br>
            <a:endParaRPr lang="en-US" altLang="en-US" sz="2400" b="1" dirty="0" smtClean="0"/>
          </a:p>
          <a:p>
            <a:pPr eaLnBrk="1" hangingPunct="1">
              <a:buFont typeface="Wingdings" panose="05000000000000000000" pitchFamily="2" charset="2"/>
              <a:buChar char="v"/>
            </a:pPr>
            <a:r>
              <a:rPr lang="en-US" altLang="en-US" sz="2400" b="1" dirty="0" smtClean="0"/>
              <a:t>Have you heard of any illnesses that can be caused by pesticides?</a:t>
            </a:r>
            <a:r>
              <a:rPr lang="en-US" altLang="en-US" sz="2000" b="1" dirty="0" smtClean="0">
                <a:solidFill>
                  <a:schemeClr val="bg1"/>
                </a:solidFill>
              </a:rPr>
              <a:t/>
            </a:r>
            <a:br>
              <a:rPr lang="en-US" altLang="en-US" sz="2000" b="1" dirty="0" smtClean="0">
                <a:solidFill>
                  <a:schemeClr val="bg1"/>
                </a:solidFill>
              </a:rPr>
            </a:br>
            <a:r>
              <a:rPr lang="en-US" altLang="en-US" sz="2000" b="1" dirty="0" smtClean="0">
                <a:solidFill>
                  <a:schemeClr val="bg1"/>
                </a:solidFill>
              </a:rPr>
              <a:t/>
            </a:r>
            <a:br>
              <a:rPr lang="en-US" altLang="en-US" sz="2000" b="1" dirty="0" smtClean="0">
                <a:solidFill>
                  <a:schemeClr val="bg1"/>
                </a:solidFill>
              </a:rPr>
            </a:br>
            <a:endParaRPr lang="en-US" altLang="en-US" sz="2000" b="1" dirty="0" smtClean="0">
              <a:solidFill>
                <a:schemeClr val="bg1"/>
              </a:solidFill>
            </a:endParaRPr>
          </a:p>
          <a:p>
            <a:pPr eaLnBrk="1" hangingPunct="1">
              <a:buFont typeface="Arial" panose="020B0604020202020204" pitchFamily="34" charset="0"/>
              <a:buNone/>
            </a:pPr>
            <a:endParaRPr lang="en-US" altLang="en-US" sz="2000" dirty="0" smtClean="0">
              <a:solidFill>
                <a:schemeClr val="bg1"/>
              </a:solidFill>
            </a:endParaRPr>
          </a:p>
          <a:p>
            <a:pPr eaLnBrk="1" hangingPunct="1"/>
            <a:endParaRPr lang="en-US" altLang="en-US" dirty="0" smtClean="0"/>
          </a:p>
        </p:txBody>
      </p:sp>
      <p:sp>
        <p:nvSpPr>
          <p:cNvPr id="5" name="Rectangle 4"/>
          <p:cNvSpPr/>
          <p:nvPr/>
        </p:nvSpPr>
        <p:spPr>
          <a:xfrm>
            <a:off x="152400" y="2971800"/>
            <a:ext cx="4343400" cy="3581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1400" b="1" i="1" dirty="0">
              <a:solidFill>
                <a:schemeClr val="accent3">
                  <a:lumMod val="50000"/>
                </a:schemeClr>
              </a:solidFill>
            </a:endParaRPr>
          </a:p>
          <a:p>
            <a:pPr eaLnBrk="1" hangingPunct="1">
              <a:defRPr/>
            </a:pPr>
            <a:endParaRPr lang="en-US" sz="1600" i="1" dirty="0">
              <a:solidFill>
                <a:schemeClr val="bg2">
                  <a:lumMod val="75000"/>
                </a:schemeClr>
              </a:solidFill>
            </a:endParaRPr>
          </a:p>
          <a:p>
            <a:pPr eaLnBrk="1" hangingPunct="1">
              <a:defRPr/>
            </a:pPr>
            <a:endParaRPr lang="en-US" i="1" dirty="0">
              <a:solidFill>
                <a:schemeClr val="bg2">
                  <a:lumMod val="75000"/>
                </a:schemeClr>
              </a:solidFill>
            </a:endParaRPr>
          </a:p>
        </p:txBody>
      </p:sp>
      <p:sp>
        <p:nvSpPr>
          <p:cNvPr id="6" name="Rectangle 5"/>
          <p:cNvSpPr/>
          <p:nvPr/>
        </p:nvSpPr>
        <p:spPr>
          <a:xfrm>
            <a:off x="4648200" y="1447800"/>
            <a:ext cx="4038600" cy="5105400"/>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 name="Title 1"/>
          <p:cNvSpPr>
            <a:spLocks noGrp="1"/>
          </p:cNvSpPr>
          <p:nvPr>
            <p:ph type="title"/>
          </p:nvPr>
        </p:nvSpPr>
        <p:spPr>
          <a:xfrm>
            <a:off x="457200" y="123825"/>
            <a:ext cx="7054850" cy="1400175"/>
          </a:xfrm>
        </p:spPr>
        <p:txBody>
          <a:bodyPr/>
          <a:lstStyle/>
          <a:p>
            <a:pPr eaLnBrk="1" hangingPunct="1"/>
            <a:r>
              <a:rPr lang="th-TH" sz="3000" b="1" dirty="0" smtClean="0"/>
              <a:t>ผลกระทบระยะยาวที่</a:t>
            </a:r>
            <a:r>
              <a:rPr lang="th-TH" sz="3000" b="1" dirty="0"/>
              <a:t>เกิดจากการที่ร่างกายสัมผัสกับยาปราบศัตรูพืช</a:t>
            </a:r>
            <a:r>
              <a:rPr lang="en-US" altLang="en-US" sz="2800" b="1" dirty="0" smtClean="0"/>
              <a:t/>
            </a:r>
            <a:br>
              <a:rPr lang="en-US" altLang="en-US" sz="2800" b="1" dirty="0" smtClean="0"/>
            </a:br>
            <a:r>
              <a:rPr lang="en-US" altLang="en-US" sz="2800" b="1" dirty="0" smtClean="0"/>
              <a:t>Long-term Effects of Pesticide Contact</a:t>
            </a:r>
            <a:endParaRPr lang="en-US" alt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23825"/>
            <a:ext cx="7054850" cy="1400175"/>
          </a:xfrm>
        </p:spPr>
        <p:txBody>
          <a:bodyPr/>
          <a:lstStyle/>
          <a:p>
            <a:pPr eaLnBrk="1" hangingPunct="1"/>
            <a:r>
              <a:rPr lang="th-TH" sz="3000" b="1" dirty="0"/>
              <a:t>ผลกระทบระยะยาวที่เกิดจากการที่ร่างกายสัมผัสกับยาปราบศัตรูพืช</a:t>
            </a:r>
            <a:r>
              <a:rPr lang="en-US" altLang="en-US" sz="2400" b="1" dirty="0"/>
              <a:t/>
            </a:r>
            <a:br>
              <a:rPr lang="en-US" altLang="en-US" sz="2400" b="1" dirty="0"/>
            </a:br>
            <a:r>
              <a:rPr lang="en-US" altLang="en-US" sz="2800" b="1" dirty="0"/>
              <a:t>Long-term Effects of Pesticide Contact</a:t>
            </a:r>
            <a:endParaRPr lang="en-US" altLang="en-US" sz="2800" dirty="0" smtClean="0"/>
          </a:p>
        </p:txBody>
      </p:sp>
      <p:sp>
        <p:nvSpPr>
          <p:cNvPr id="3" name="Content Placeholder 2"/>
          <p:cNvSpPr>
            <a:spLocks noGrp="1"/>
          </p:cNvSpPr>
          <p:nvPr>
            <p:ph sz="half" idx="1"/>
          </p:nvPr>
        </p:nvSpPr>
        <p:spPr>
          <a:xfrm>
            <a:off x="457200" y="1524000"/>
            <a:ext cx="4038600" cy="4648200"/>
          </a:xfrm>
          <a:ln w="28575">
            <a:solidFill>
              <a:schemeClr val="accent5">
                <a:lumMod val="50000"/>
              </a:schemeClr>
            </a:solidFill>
          </a:ln>
        </p:spPr>
        <p:txBody>
          <a:bodyPr rtlCol="0">
            <a:normAutofit/>
          </a:bodyPr>
          <a:lstStyle/>
          <a:p>
            <a:pPr eaLnBrk="1" fontAlgn="auto" hangingPunct="1">
              <a:spcAft>
                <a:spcPts val="0"/>
              </a:spcAft>
              <a:buFont typeface="Arial" charset="0"/>
              <a:buNone/>
              <a:defRPr/>
            </a:pPr>
            <a:r>
              <a:rPr lang="th-TH" sz="2000" b="1" dirty="0" smtClean="0"/>
              <a:t>    </a:t>
            </a:r>
            <a:r>
              <a:rPr lang="th-TH" b="1" dirty="0" smtClean="0">
                <a:cs typeface="+mj-cs"/>
              </a:rPr>
              <a:t>ยา</a:t>
            </a:r>
            <a:r>
              <a:rPr lang="th-TH" b="1" dirty="0">
                <a:cs typeface="+mj-cs"/>
              </a:rPr>
              <a:t>ปราบ</a:t>
            </a:r>
            <a:r>
              <a:rPr lang="th-TH" b="1" dirty="0" smtClean="0">
                <a:cs typeface="+mj-cs"/>
              </a:rPr>
              <a:t>ศัตรูพืชสามารถก็ให้เกิด</a:t>
            </a:r>
            <a:r>
              <a:rPr lang="th-TH" b="1" dirty="0">
                <a:cs typeface="+mj-cs"/>
              </a:rPr>
              <a:t>ผลกระทบ</a:t>
            </a:r>
            <a:r>
              <a:rPr lang="th-TH" b="1" dirty="0" smtClean="0">
                <a:cs typeface="+mj-cs"/>
              </a:rPr>
              <a:t>ระยะยาวเหล่านี้ต่อสุขภาพ </a:t>
            </a:r>
            <a:r>
              <a:rPr lang="es-HN" b="1" dirty="0" smtClean="0">
                <a:solidFill>
                  <a:schemeClr val="accent5">
                    <a:lumMod val="50000"/>
                  </a:schemeClr>
                </a:solidFill>
                <a:cs typeface="+mj-cs"/>
              </a:rPr>
              <a:t>: </a:t>
            </a:r>
            <a:endParaRPr lang="es-HN" b="1" dirty="0">
              <a:solidFill>
                <a:schemeClr val="accent5">
                  <a:lumMod val="50000"/>
                </a:schemeClr>
              </a:solidFill>
              <a:cs typeface="+mj-cs"/>
            </a:endParaRPr>
          </a:p>
          <a:p>
            <a:pPr eaLnBrk="1" fontAlgn="auto" hangingPunct="1">
              <a:spcAft>
                <a:spcPts val="0"/>
              </a:spcAft>
              <a:buFont typeface="Wingdings" pitchFamily="2" charset="2"/>
              <a:buChar char="v"/>
              <a:defRPr/>
            </a:pPr>
            <a:r>
              <a:rPr lang="es-HN" sz="2400" b="1" dirty="0" smtClean="0"/>
              <a:t> </a:t>
            </a:r>
            <a:r>
              <a:rPr lang="th-TH" sz="2400" b="1" dirty="0" smtClean="0"/>
              <a:t>มะเร็งเม็ดเลือด</a:t>
            </a:r>
            <a:endParaRPr lang="es-HN" sz="2400" b="1" dirty="0" smtClean="0"/>
          </a:p>
          <a:p>
            <a:pPr eaLnBrk="1" fontAlgn="auto" hangingPunct="1">
              <a:spcAft>
                <a:spcPts val="0"/>
              </a:spcAft>
              <a:buFont typeface="Wingdings" pitchFamily="2" charset="2"/>
              <a:buChar char="v"/>
              <a:defRPr/>
            </a:pPr>
            <a:r>
              <a:rPr lang="th-TH" sz="2400" b="1" dirty="0"/>
              <a:t> </a:t>
            </a:r>
            <a:r>
              <a:rPr lang="th-TH" sz="2400" b="1" dirty="0" smtClean="0"/>
              <a:t>มะเร็งสมอง</a:t>
            </a:r>
            <a:endParaRPr lang="en-US" sz="2400" b="1" dirty="0" smtClean="0"/>
          </a:p>
          <a:p>
            <a:pPr eaLnBrk="1" fontAlgn="auto" hangingPunct="1">
              <a:spcAft>
                <a:spcPts val="0"/>
              </a:spcAft>
              <a:buFont typeface="Wingdings" pitchFamily="2" charset="2"/>
              <a:buChar char="v"/>
              <a:defRPr/>
            </a:pPr>
            <a:r>
              <a:rPr lang="es-HN" sz="2400" b="1" dirty="0" smtClean="0"/>
              <a:t> </a:t>
            </a:r>
            <a:r>
              <a:rPr lang="th-TH" sz="2400" b="1" dirty="0" smtClean="0"/>
              <a:t>โรคกล้ามเนื้ออ่อนแรง (พาร์คินสัน)</a:t>
            </a:r>
            <a:endParaRPr lang="en-US" sz="2400" b="1" dirty="0" smtClean="0"/>
          </a:p>
          <a:p>
            <a:pPr eaLnBrk="1" fontAlgn="auto" hangingPunct="1">
              <a:spcAft>
                <a:spcPts val="0"/>
              </a:spcAft>
              <a:buFont typeface="Wingdings" pitchFamily="2" charset="2"/>
              <a:buChar char="v"/>
              <a:defRPr/>
            </a:pPr>
            <a:r>
              <a:rPr lang="th-TH" sz="2400" b="1" dirty="0"/>
              <a:t> </a:t>
            </a:r>
            <a:r>
              <a:rPr lang="th-TH" sz="2400" b="1" dirty="0" smtClean="0"/>
              <a:t>โรคความจำเสื่อม</a:t>
            </a:r>
            <a:endParaRPr lang="en-US" sz="2400" b="1" dirty="0" smtClean="0"/>
          </a:p>
          <a:p>
            <a:pPr eaLnBrk="1" fontAlgn="auto" hangingPunct="1">
              <a:spcAft>
                <a:spcPts val="0"/>
              </a:spcAft>
              <a:buFont typeface="Wingdings" pitchFamily="2" charset="2"/>
              <a:buChar char="v"/>
              <a:defRPr/>
            </a:pPr>
            <a:r>
              <a:rPr lang="th-TH" sz="2400" b="1" dirty="0"/>
              <a:t> </a:t>
            </a:r>
            <a:r>
              <a:rPr lang="th-TH" sz="2400" b="1" dirty="0" smtClean="0"/>
              <a:t>อาการพิการแต่กำเนิด</a:t>
            </a:r>
            <a:endParaRPr lang="en-US" sz="2400" b="1" dirty="0" smtClean="0"/>
          </a:p>
          <a:p>
            <a:pPr eaLnBrk="1" fontAlgn="auto" hangingPunct="1">
              <a:spcAft>
                <a:spcPts val="0"/>
              </a:spcAft>
              <a:buFont typeface="Wingdings" pitchFamily="2" charset="2"/>
              <a:buChar char="v"/>
              <a:defRPr/>
            </a:pPr>
            <a:r>
              <a:rPr lang="th-TH" sz="2400" b="1" dirty="0"/>
              <a:t> </a:t>
            </a:r>
            <a:r>
              <a:rPr lang="th-TH" sz="2400" b="1" dirty="0" smtClean="0"/>
              <a:t>ปัญหาการมีบุตรยาก</a:t>
            </a:r>
            <a:endParaRPr lang="en-US" sz="2400" b="1" dirty="0" smtClean="0"/>
          </a:p>
          <a:p>
            <a:pPr eaLnBrk="1" fontAlgn="auto" hangingPunct="1">
              <a:spcAft>
                <a:spcPts val="0"/>
              </a:spcAft>
              <a:buFont typeface="Wingdings" pitchFamily="2" charset="2"/>
              <a:buChar char="v"/>
              <a:defRPr/>
            </a:pPr>
            <a:r>
              <a:rPr lang="th-TH" sz="2400" b="1" dirty="0"/>
              <a:t> </a:t>
            </a:r>
            <a:r>
              <a:rPr lang="th-TH" sz="2400" b="1" dirty="0" smtClean="0"/>
              <a:t>โรคทางเดินหายใจ</a:t>
            </a:r>
            <a:endParaRPr lang="en-US" sz="2400" b="1" dirty="0" smtClean="0"/>
          </a:p>
          <a:p>
            <a:pPr eaLnBrk="1" fontAlgn="auto" hangingPunct="1">
              <a:spcAft>
                <a:spcPts val="0"/>
              </a:spcAft>
              <a:buFont typeface="Wingdings" pitchFamily="2" charset="2"/>
              <a:buChar char="v"/>
              <a:defRPr/>
            </a:pPr>
            <a:r>
              <a:rPr lang="th-TH" sz="2400" b="1" dirty="0"/>
              <a:t> </a:t>
            </a:r>
            <a:r>
              <a:rPr lang="th-TH" sz="2400" b="1" dirty="0" smtClean="0"/>
              <a:t>โรคภูมิแพ้</a:t>
            </a:r>
            <a:endParaRPr lang="en-US" sz="2400" b="1" dirty="0"/>
          </a:p>
        </p:txBody>
      </p:sp>
      <p:sp>
        <p:nvSpPr>
          <p:cNvPr id="4" name="Content Placeholder 3"/>
          <p:cNvSpPr>
            <a:spLocks noGrp="1"/>
          </p:cNvSpPr>
          <p:nvPr>
            <p:ph sz="half" idx="2"/>
          </p:nvPr>
        </p:nvSpPr>
        <p:spPr>
          <a:xfrm>
            <a:off x="4648200" y="1524000"/>
            <a:ext cx="4038600" cy="4648200"/>
          </a:xfrm>
          <a:ln w="28575">
            <a:solidFill>
              <a:schemeClr val="accent6">
                <a:lumMod val="75000"/>
              </a:schemeClr>
            </a:solidFill>
          </a:ln>
        </p:spPr>
        <p:txBody>
          <a:bodyPr rtlCol="0">
            <a:normAutofit/>
          </a:bodyPr>
          <a:lstStyle/>
          <a:p>
            <a:pPr marL="0" indent="0" eaLnBrk="1" fontAlgn="auto" hangingPunct="1">
              <a:spcAft>
                <a:spcPts val="0"/>
              </a:spcAft>
              <a:buFont typeface="Arial" charset="0"/>
              <a:buNone/>
              <a:defRPr/>
            </a:pPr>
            <a:r>
              <a:rPr lang="en-US" sz="2000" b="1" dirty="0"/>
              <a:t>Pesticides can cause these long-term health effects:</a:t>
            </a:r>
            <a:br>
              <a:rPr lang="en-US" sz="2000" b="1" dirty="0"/>
            </a:br>
            <a:endParaRPr lang="en-US" sz="2000" b="1" dirty="0"/>
          </a:p>
          <a:p>
            <a:pPr lvl="1" eaLnBrk="1" fontAlgn="auto" hangingPunct="1">
              <a:spcAft>
                <a:spcPts val="0"/>
              </a:spcAft>
              <a:buFont typeface="Wingdings" pitchFamily="2" charset="2"/>
              <a:buChar char="v"/>
              <a:defRPr/>
            </a:pPr>
            <a:r>
              <a:rPr lang="en-US" sz="2000" b="1" dirty="0"/>
              <a:t>Blood cancers</a:t>
            </a:r>
          </a:p>
          <a:p>
            <a:pPr lvl="1" eaLnBrk="1" fontAlgn="auto" hangingPunct="1">
              <a:spcAft>
                <a:spcPts val="0"/>
              </a:spcAft>
              <a:buFont typeface="Wingdings" pitchFamily="2" charset="2"/>
              <a:buChar char="v"/>
              <a:defRPr/>
            </a:pPr>
            <a:r>
              <a:rPr lang="en-US" sz="2000" b="1" dirty="0"/>
              <a:t>Brain cancer</a:t>
            </a:r>
          </a:p>
          <a:p>
            <a:pPr lvl="1" eaLnBrk="1" fontAlgn="auto" hangingPunct="1">
              <a:spcAft>
                <a:spcPts val="0"/>
              </a:spcAft>
              <a:buFont typeface="Wingdings" pitchFamily="2" charset="2"/>
              <a:buChar char="v"/>
              <a:defRPr/>
            </a:pPr>
            <a:r>
              <a:rPr lang="en-US" sz="2000" b="1" dirty="0"/>
              <a:t>Parkinson’s Disease</a:t>
            </a:r>
          </a:p>
          <a:p>
            <a:pPr lvl="1" eaLnBrk="1" fontAlgn="auto" hangingPunct="1">
              <a:spcAft>
                <a:spcPts val="0"/>
              </a:spcAft>
              <a:buFont typeface="Wingdings" pitchFamily="2" charset="2"/>
              <a:buChar char="v"/>
              <a:defRPr/>
            </a:pPr>
            <a:r>
              <a:rPr lang="en-US" sz="2000" b="1" dirty="0"/>
              <a:t>Alzheimer’s Disease</a:t>
            </a:r>
          </a:p>
          <a:p>
            <a:pPr lvl="1" eaLnBrk="1" fontAlgn="auto" hangingPunct="1">
              <a:spcAft>
                <a:spcPts val="0"/>
              </a:spcAft>
              <a:buFont typeface="Wingdings" pitchFamily="2" charset="2"/>
              <a:buChar char="v"/>
              <a:defRPr/>
            </a:pPr>
            <a:r>
              <a:rPr lang="en-US" sz="2000" b="1" dirty="0"/>
              <a:t>Birth defects</a:t>
            </a:r>
          </a:p>
          <a:p>
            <a:pPr lvl="1" eaLnBrk="1" fontAlgn="auto" hangingPunct="1">
              <a:spcAft>
                <a:spcPts val="0"/>
              </a:spcAft>
              <a:buFont typeface="Wingdings" pitchFamily="2" charset="2"/>
              <a:buChar char="v"/>
              <a:defRPr/>
            </a:pPr>
            <a:r>
              <a:rPr lang="en-US" sz="2000" b="1" dirty="0" smtClean="0"/>
              <a:t>Problems with getting pregnant</a:t>
            </a:r>
            <a:endParaRPr lang="en-US" sz="2000" b="1" dirty="0"/>
          </a:p>
          <a:p>
            <a:pPr lvl="1" eaLnBrk="1" fontAlgn="auto" hangingPunct="1">
              <a:spcAft>
                <a:spcPts val="0"/>
              </a:spcAft>
              <a:buFont typeface="Wingdings" pitchFamily="2" charset="2"/>
              <a:buChar char="v"/>
              <a:defRPr/>
            </a:pPr>
            <a:r>
              <a:rPr lang="en-US" sz="2000" b="1" dirty="0"/>
              <a:t>Asthma</a:t>
            </a:r>
          </a:p>
          <a:p>
            <a:pPr lvl="1" eaLnBrk="1" fontAlgn="auto" hangingPunct="1">
              <a:spcAft>
                <a:spcPts val="0"/>
              </a:spcAft>
              <a:buFont typeface="Wingdings" pitchFamily="2" charset="2"/>
              <a:buChar char="v"/>
              <a:defRPr/>
            </a:pPr>
            <a:r>
              <a:rPr lang="en-US" sz="2000" b="1" dirty="0"/>
              <a:t>Allergies</a:t>
            </a:r>
          </a:p>
          <a:p>
            <a:pPr eaLnBrk="1" fontAlgn="auto" hangingPunct="1">
              <a:spcAft>
                <a:spcPts val="0"/>
              </a:spcAft>
              <a:buFont typeface="Wingdings" pitchFamily="2" charset="2"/>
              <a:buChar char="v"/>
              <a:defRPr/>
            </a:pPr>
            <a:endParaRPr lang="en-US" sz="2000" dirty="0">
              <a:solidFill>
                <a:schemeClr val="accent5">
                  <a:lumMod val="50000"/>
                </a:schemeClr>
              </a:solidFill>
            </a:endParaRP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4038600" cy="5105400"/>
          </a:xfrm>
          <a:ln w="28575">
            <a:solidFill>
              <a:schemeClr val="accent5">
                <a:lumMod val="50000"/>
              </a:schemeClr>
            </a:solidFill>
          </a:ln>
        </p:spPr>
        <p:txBody>
          <a:bodyPr rtlCol="0">
            <a:normAutofit lnSpcReduction="10000"/>
          </a:bodyPr>
          <a:lstStyle/>
          <a:p>
            <a:pPr eaLnBrk="1" fontAlgn="auto" hangingPunct="1">
              <a:spcAft>
                <a:spcPts val="0"/>
              </a:spcAft>
              <a:buFont typeface="Wingdings" pitchFamily="2" charset="2"/>
              <a:buChar char="v"/>
              <a:defRPr/>
            </a:pPr>
            <a:r>
              <a:rPr lang="th-TH" b="1" dirty="0" smtClean="0">
                <a:cs typeface="+mj-cs"/>
              </a:rPr>
              <a:t>การสัมผัส</a:t>
            </a:r>
            <a:r>
              <a:rPr lang="th-TH" b="1" dirty="0">
                <a:cs typeface="+mj-cs"/>
              </a:rPr>
              <a:t>กับยาปราบ</a:t>
            </a:r>
            <a:r>
              <a:rPr lang="th-TH" b="1" dirty="0" smtClean="0">
                <a:cs typeface="+mj-cs"/>
              </a:rPr>
              <a:t>ศัตรูพืชสามารถส่งผลกระทบต่อบุคคลอื่นๆในครอบครัวด้วย</a:t>
            </a:r>
            <a:endParaRPr lang="en-US" b="1" i="1" dirty="0" smtClean="0">
              <a:cs typeface="+mj-cs"/>
            </a:endParaRPr>
          </a:p>
          <a:p>
            <a:pPr marL="0" indent="0" eaLnBrk="1" fontAlgn="auto" hangingPunct="1">
              <a:spcAft>
                <a:spcPts val="0"/>
              </a:spcAft>
              <a:buNone/>
              <a:defRPr/>
            </a:pPr>
            <a:endParaRPr lang="en-US" b="1" i="1" dirty="0" smtClean="0">
              <a:cs typeface="+mj-cs"/>
            </a:endParaRPr>
          </a:p>
          <a:p>
            <a:pPr eaLnBrk="1" fontAlgn="auto" hangingPunct="1">
              <a:spcAft>
                <a:spcPts val="0"/>
              </a:spcAft>
              <a:buFont typeface="Wingdings" pitchFamily="2" charset="2"/>
              <a:buChar char="v"/>
              <a:defRPr/>
            </a:pPr>
            <a:r>
              <a:rPr lang="th-TH" b="1" dirty="0" smtClean="0">
                <a:cs typeface="+mj-cs"/>
              </a:rPr>
              <a:t>ยา</a:t>
            </a:r>
            <a:r>
              <a:rPr lang="th-TH" b="1" dirty="0">
                <a:cs typeface="+mj-cs"/>
              </a:rPr>
              <a:t>ปราบ</a:t>
            </a:r>
            <a:r>
              <a:rPr lang="th-TH" b="1" dirty="0" smtClean="0">
                <a:cs typeface="+mj-cs"/>
              </a:rPr>
              <a:t>ศัตรูพืชสามารถส่งผบกระทบต่อการพัฒนาทางด้านร่างกายและสุขภาพของทารกในครรภ์</a:t>
            </a:r>
            <a:endParaRPr lang="en-US" b="1" i="1" dirty="0" smtClean="0">
              <a:cs typeface="+mj-cs"/>
            </a:endParaRPr>
          </a:p>
          <a:p>
            <a:pPr eaLnBrk="1" fontAlgn="auto" hangingPunct="1">
              <a:spcAft>
                <a:spcPts val="0"/>
              </a:spcAft>
              <a:buFont typeface="Wingdings" pitchFamily="2" charset="2"/>
              <a:buChar char="v"/>
              <a:defRPr/>
            </a:pPr>
            <a:endParaRPr lang="en-US" b="1" i="1" dirty="0">
              <a:cs typeface="+mj-cs"/>
            </a:endParaRPr>
          </a:p>
          <a:p>
            <a:pPr eaLnBrk="1" fontAlgn="auto" hangingPunct="1">
              <a:spcAft>
                <a:spcPts val="0"/>
              </a:spcAft>
              <a:buFont typeface="Wingdings" pitchFamily="2" charset="2"/>
              <a:buChar char="v"/>
              <a:defRPr/>
            </a:pPr>
            <a:r>
              <a:rPr lang="th-TH" b="1" dirty="0">
                <a:cs typeface="+mj-cs"/>
              </a:rPr>
              <a:t>บุคคลอื่นๆใน</a:t>
            </a:r>
            <a:r>
              <a:rPr lang="th-TH" b="1" dirty="0" smtClean="0">
                <a:cs typeface="+mj-cs"/>
              </a:rPr>
              <a:t>ครอบครัวสามารถ</a:t>
            </a:r>
            <a:r>
              <a:rPr lang="th-TH" b="1" dirty="0">
                <a:cs typeface="+mj-cs"/>
              </a:rPr>
              <a:t>สัมผัสกับยาปราบ</a:t>
            </a:r>
            <a:r>
              <a:rPr lang="th-TH" b="1" dirty="0" smtClean="0">
                <a:cs typeface="+mj-cs"/>
              </a:rPr>
              <a:t>ศัตรูพืชได้ถ้ามันติดตัวคุณไปทางรองเท้า เสื้อผ้า หรือ กระเป๋า ตอนคุณกลับเข้าบ้าน</a:t>
            </a:r>
            <a:endParaRPr lang="en-US" b="1" dirty="0">
              <a:cs typeface="+mj-cs"/>
            </a:endParaRPr>
          </a:p>
          <a:p>
            <a:pPr eaLnBrk="1" fontAlgn="auto" hangingPunct="1">
              <a:spcAft>
                <a:spcPts val="0"/>
              </a:spcAft>
              <a:buFont typeface="Wingdings" pitchFamily="2" charset="2"/>
              <a:buChar char="v"/>
              <a:defRPr/>
            </a:pPr>
            <a:endParaRPr lang="en-US" sz="2000" b="1" dirty="0">
              <a:solidFill>
                <a:schemeClr val="bg1"/>
              </a:solidFill>
            </a:endParaRPr>
          </a:p>
        </p:txBody>
      </p:sp>
      <p:sp>
        <p:nvSpPr>
          <p:cNvPr id="23556" name="Content Placeholder 3"/>
          <p:cNvSpPr>
            <a:spLocks noGrp="1"/>
          </p:cNvSpPr>
          <p:nvPr>
            <p:ph sz="half" idx="2"/>
          </p:nvPr>
        </p:nvSpPr>
        <p:spPr>
          <a:xfrm>
            <a:off x="4648200" y="1447800"/>
            <a:ext cx="4038600" cy="5105400"/>
          </a:xfrm>
          <a:ln w="28575">
            <a:solidFill>
              <a:schemeClr val="accent6">
                <a:lumMod val="75000"/>
              </a:schemeClr>
            </a:solidFill>
          </a:ln>
        </p:spPr>
        <p:txBody>
          <a:bodyPr rtlCol="0">
            <a:normAutofit lnSpcReduction="10000"/>
          </a:bodyPr>
          <a:lstStyle/>
          <a:p>
            <a:pPr eaLnBrk="1" fontAlgn="auto" hangingPunct="1">
              <a:spcAft>
                <a:spcPts val="0"/>
              </a:spcAft>
              <a:buFont typeface="Wingdings" pitchFamily="2" charset="2"/>
              <a:buChar char="v"/>
              <a:defRPr/>
            </a:pPr>
            <a:r>
              <a:rPr lang="en-US" sz="2400" b="1" dirty="0"/>
              <a:t>Pesticide exposure can cause problems for families too. </a:t>
            </a:r>
          </a:p>
          <a:p>
            <a:pPr eaLnBrk="1" fontAlgn="auto" hangingPunct="1">
              <a:spcAft>
                <a:spcPts val="0"/>
              </a:spcAft>
              <a:buFont typeface="Wingdings" pitchFamily="2" charset="2"/>
              <a:buChar char="v"/>
              <a:defRPr/>
            </a:pPr>
            <a:endParaRPr lang="en-US" sz="2400" b="1" dirty="0"/>
          </a:p>
          <a:p>
            <a:pPr eaLnBrk="1" fontAlgn="auto" hangingPunct="1">
              <a:spcAft>
                <a:spcPts val="0"/>
              </a:spcAft>
              <a:buFont typeface="Wingdings" pitchFamily="2" charset="2"/>
              <a:buChar char="v"/>
              <a:defRPr/>
            </a:pPr>
            <a:r>
              <a:rPr lang="en-US" sz="2400" b="1" dirty="0"/>
              <a:t>Children’s bodies are still </a:t>
            </a:r>
            <a:r>
              <a:rPr lang="en-US" sz="2400" b="1" dirty="0" smtClean="0"/>
              <a:t>forming, </a:t>
            </a:r>
            <a:r>
              <a:rPr lang="en-US" sz="2400" b="1" dirty="0"/>
              <a:t>and pesticides can </a:t>
            </a:r>
            <a:r>
              <a:rPr lang="en-US" sz="2400" b="1" dirty="0" smtClean="0"/>
              <a:t>stop them from developing </a:t>
            </a:r>
            <a:r>
              <a:rPr lang="en-US" sz="2400" b="1" dirty="0"/>
              <a:t>healthily.</a:t>
            </a:r>
          </a:p>
          <a:p>
            <a:pPr eaLnBrk="1" fontAlgn="auto" hangingPunct="1">
              <a:spcAft>
                <a:spcPts val="0"/>
              </a:spcAft>
              <a:buFont typeface="Wingdings" pitchFamily="2" charset="2"/>
              <a:buChar char="v"/>
              <a:defRPr/>
            </a:pPr>
            <a:endParaRPr lang="en-US" sz="2400" b="1" dirty="0"/>
          </a:p>
          <a:p>
            <a:pPr eaLnBrk="1" fontAlgn="auto" hangingPunct="1">
              <a:spcAft>
                <a:spcPts val="0"/>
              </a:spcAft>
              <a:buFont typeface="Wingdings" pitchFamily="2" charset="2"/>
              <a:buChar char="v"/>
              <a:defRPr/>
            </a:pPr>
            <a:r>
              <a:rPr lang="en-US" sz="2400" b="1" dirty="0"/>
              <a:t>Your families could be exposed to pesticides if you bring them home on your boots, clothes, or backpacks.</a:t>
            </a:r>
          </a:p>
          <a:p>
            <a:pPr eaLnBrk="1" fontAlgn="auto" hangingPunct="1">
              <a:spcAft>
                <a:spcPts val="0"/>
              </a:spcAft>
              <a:buFont typeface="Arial" charset="0"/>
              <a:buChar char="•"/>
              <a:defRPr/>
            </a:pPr>
            <a:endParaRPr lang="en-US" sz="1600" b="1" i="1" dirty="0">
              <a:solidFill>
                <a:schemeClr val="accent5">
                  <a:lumMod val="50000"/>
                </a:schemeClr>
              </a:solidFill>
            </a:endParaRPr>
          </a:p>
          <a:p>
            <a:pPr eaLnBrk="1" fontAlgn="auto" hangingPunct="1">
              <a:spcAft>
                <a:spcPts val="0"/>
              </a:spcAft>
              <a:buFont typeface="Arial" charset="0"/>
              <a:buChar char="•"/>
              <a:defRPr/>
            </a:pPr>
            <a:endParaRPr lang="en-US" dirty="0"/>
          </a:p>
        </p:txBody>
      </p:sp>
      <p:sp>
        <p:nvSpPr>
          <p:cNvPr id="8" name="Rectangle 7"/>
          <p:cNvSpPr/>
          <p:nvPr/>
        </p:nvSpPr>
        <p:spPr>
          <a:xfrm>
            <a:off x="533400" y="6172200"/>
            <a:ext cx="39624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b="1" i="1" dirty="0">
              <a:solidFill>
                <a:schemeClr val="accent3">
                  <a:lumMod val="50000"/>
                </a:schemeClr>
              </a:solidFill>
            </a:endParaRPr>
          </a:p>
        </p:txBody>
      </p:sp>
      <p:sp>
        <p:nvSpPr>
          <p:cNvPr id="7" name="Title 1"/>
          <p:cNvSpPr>
            <a:spLocks noGrp="1"/>
          </p:cNvSpPr>
          <p:nvPr>
            <p:ph type="title"/>
          </p:nvPr>
        </p:nvSpPr>
        <p:spPr>
          <a:xfrm>
            <a:off x="457200" y="123825"/>
            <a:ext cx="7054850" cy="1400175"/>
          </a:xfrm>
        </p:spPr>
        <p:txBody>
          <a:bodyPr/>
          <a:lstStyle/>
          <a:p>
            <a:pPr eaLnBrk="1" hangingPunct="1"/>
            <a:r>
              <a:rPr lang="th-TH" sz="2800" b="1" dirty="0"/>
              <a:t>ผลกระทบระยะยาวที่เกิดจากการที่ร่างกายสัมผัสกับยาปราบศัตรูพืช</a:t>
            </a:r>
            <a:r>
              <a:rPr lang="en-US" altLang="en-US" sz="2000" b="1" dirty="0"/>
              <a:t/>
            </a:r>
            <a:br>
              <a:rPr lang="en-US" altLang="en-US" sz="2000" b="1" dirty="0"/>
            </a:br>
            <a:r>
              <a:rPr lang="en-US" altLang="en-US" sz="2400" b="1" dirty="0"/>
              <a:t>Long-term Effects of Pesticide Contact</a:t>
            </a:r>
            <a:endParaRPr lang="en-US" alt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th-TH" altLang="en-US" sz="3600" b="1" dirty="0"/>
              <a:t>ยาปราบศัตรูพืชคืออะไร</a:t>
            </a:r>
            <a:r>
              <a:rPr lang="en-US" altLang="en-US" sz="2000" b="1" dirty="0"/>
              <a:t>?</a:t>
            </a:r>
            <a:r>
              <a:rPr lang="en-US" altLang="en-US" sz="2800" dirty="0" smtClean="0"/>
              <a:t>/</a:t>
            </a:r>
            <a:r>
              <a:rPr lang="en-US" altLang="en-US" sz="2800" b="1" dirty="0" smtClean="0"/>
              <a:t>What are Pesticides?</a:t>
            </a:r>
          </a:p>
        </p:txBody>
      </p:sp>
      <p:sp>
        <p:nvSpPr>
          <p:cNvPr id="5123" name="Content Placeholder 2"/>
          <p:cNvSpPr>
            <a:spLocks noGrp="1"/>
          </p:cNvSpPr>
          <p:nvPr>
            <p:ph sz="half" idx="1"/>
          </p:nvPr>
        </p:nvSpPr>
        <p:spPr>
          <a:xfrm>
            <a:off x="381000" y="1600200"/>
            <a:ext cx="4038600" cy="48006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a:t>คุณเคยได้ยินเกี่ยวกับยาปราบศัตรูพืชมาก่อนไหม</a:t>
            </a:r>
            <a:endParaRPr lang="en-US" b="1" dirty="0"/>
          </a:p>
          <a:p>
            <a:pPr marL="0" indent="0" eaLnBrk="1" fontAlgn="auto" hangingPunct="1">
              <a:spcAft>
                <a:spcPts val="0"/>
              </a:spcAft>
              <a:buNone/>
              <a:defRPr/>
            </a:pPr>
            <a:endParaRPr lang="en-US" b="1" i="1" dirty="0">
              <a:solidFill>
                <a:schemeClr val="accent5">
                  <a:lumMod val="50000"/>
                </a:schemeClr>
              </a:solidFill>
            </a:endParaRPr>
          </a:p>
          <a:p>
            <a:pPr marL="0" indent="0" eaLnBrk="1" fontAlgn="auto" hangingPunct="1">
              <a:spcAft>
                <a:spcPts val="0"/>
              </a:spcAft>
              <a:buNone/>
              <a:defRPr/>
            </a:pPr>
            <a:endParaRPr lang="es-HN" b="1" dirty="0">
              <a:solidFill>
                <a:schemeClr val="accent5">
                  <a:lumMod val="50000"/>
                </a:schemeClr>
              </a:solidFill>
            </a:endParaRPr>
          </a:p>
          <a:p>
            <a:pPr eaLnBrk="1" fontAlgn="auto" hangingPunct="1">
              <a:spcAft>
                <a:spcPts val="0"/>
              </a:spcAft>
              <a:buFont typeface="Wingdings" pitchFamily="2" charset="2"/>
              <a:buChar char="v"/>
              <a:defRPr/>
            </a:pPr>
            <a:r>
              <a:rPr lang="th-TH" b="1" dirty="0"/>
              <a:t>ยาปราบ</a:t>
            </a:r>
            <a:r>
              <a:rPr lang="th-TH" b="1" dirty="0" smtClean="0"/>
              <a:t>ศัตรูพืชคือสารเคมีที่ถูก</a:t>
            </a:r>
            <a:r>
              <a:rPr lang="th-TH" b="1" dirty="0"/>
              <a:t>นำมาใช้ในการควบคุมศัตรูพืช อาทิแมลงและวัชพืช แต่มันก็สามารถส่งผลร้ายหรืออาจฆ่ามนุษย์ได้ด้วย </a:t>
            </a:r>
            <a:endParaRPr lang="en-US" sz="2000" b="1" dirty="0"/>
          </a:p>
        </p:txBody>
      </p:sp>
      <p:sp>
        <p:nvSpPr>
          <p:cNvPr id="5124" name="Content Placeholder 3"/>
          <p:cNvSpPr>
            <a:spLocks noGrp="1"/>
          </p:cNvSpPr>
          <p:nvPr>
            <p:ph sz="half" idx="2"/>
          </p:nvPr>
        </p:nvSpPr>
        <p:spPr>
          <a:xfrm>
            <a:off x="4648200" y="1600200"/>
            <a:ext cx="4038600" cy="4800600"/>
          </a:xfrm>
          <a:ln w="28575">
            <a:solidFill>
              <a:schemeClr val="accent6">
                <a:lumMod val="75000"/>
              </a:schemeClr>
            </a:solidFill>
          </a:ln>
        </p:spPr>
        <p:txBody>
          <a:bodyPr rtlCol="0">
            <a:normAutofit/>
          </a:bodyPr>
          <a:lstStyle/>
          <a:p>
            <a:pPr marL="338138" indent="-338138" eaLnBrk="1" fontAlgn="auto" hangingPunct="1">
              <a:spcAft>
                <a:spcPts val="0"/>
              </a:spcAft>
              <a:buFont typeface="Wingdings" pitchFamily="2" charset="2"/>
              <a:buChar char="v"/>
              <a:defRPr/>
            </a:pPr>
            <a:r>
              <a:rPr lang="en-US" b="1" dirty="0"/>
              <a:t>Have you heard of pesticides before? </a:t>
            </a:r>
          </a:p>
          <a:p>
            <a:pPr marL="338138" indent="-338138" eaLnBrk="1" fontAlgn="auto" hangingPunct="1">
              <a:spcAft>
                <a:spcPts val="0"/>
              </a:spcAft>
              <a:buFont typeface="Arial" charset="0"/>
              <a:buNone/>
              <a:defRPr/>
            </a:pPr>
            <a:endParaRPr lang="en-US" b="1" dirty="0"/>
          </a:p>
          <a:p>
            <a:pPr marL="338138" indent="-338138" eaLnBrk="1" fontAlgn="auto" hangingPunct="1">
              <a:spcAft>
                <a:spcPts val="0"/>
              </a:spcAft>
              <a:buFont typeface="Wingdings" pitchFamily="2" charset="2"/>
              <a:buChar char="v"/>
              <a:defRPr/>
            </a:pPr>
            <a:r>
              <a:rPr lang="en-US" b="1" dirty="0"/>
              <a:t>Pesticides are </a:t>
            </a:r>
            <a:r>
              <a:rPr lang="en-US" b="1" dirty="0" smtClean="0"/>
              <a:t>chemicals used </a:t>
            </a:r>
            <a:r>
              <a:rPr lang="en-US" b="1" dirty="0"/>
              <a:t>to control pests, like insects and weeds, but they can also hurt or even kill people. </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th-TH" sz="4000" b="1" dirty="0"/>
              <a:t>กิจกรรม</a:t>
            </a:r>
            <a:r>
              <a:rPr lang="en-US" sz="4000" b="1" dirty="0"/>
              <a:t>/Activity</a:t>
            </a:r>
            <a:endParaRPr lang="en-US" altLang="en-US" sz="4000" b="1" dirty="0" smtClean="0"/>
          </a:p>
        </p:txBody>
      </p:sp>
      <p:sp>
        <p:nvSpPr>
          <p:cNvPr id="3" name="Content Placeholder 2"/>
          <p:cNvSpPr>
            <a:spLocks noGrp="1"/>
          </p:cNvSpPr>
          <p:nvPr>
            <p:ph sz="half" idx="1"/>
          </p:nvPr>
        </p:nvSpPr>
        <p:spPr>
          <a:xfrm>
            <a:off x="457200" y="1447800"/>
            <a:ext cx="4038600" cy="51054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t>การเลือกเสื้อผ้า</a:t>
            </a:r>
            <a:r>
              <a:rPr lang="en-US" b="1" dirty="0"/>
              <a:t> </a:t>
            </a:r>
            <a:r>
              <a:rPr lang="en-US" b="1" dirty="0" smtClean="0"/>
              <a:t>:</a:t>
            </a:r>
            <a:r>
              <a:rPr lang="th-TH" b="1" dirty="0" smtClean="0"/>
              <a:t> เสื้อผ้าใดที่เหมาะสมสำหรับสวมใส่ขณะทำงานร่วมกับหรืออยู่ใกล้กับยาปราบศัตรูพืช</a:t>
            </a:r>
            <a:endParaRPr lang="en-US" b="1" dirty="0" smtClean="0"/>
          </a:p>
          <a:p>
            <a:pPr eaLnBrk="1" fontAlgn="auto" hangingPunct="1">
              <a:spcAft>
                <a:spcPts val="0"/>
              </a:spcAft>
              <a:buFont typeface="Wingdings" pitchFamily="2" charset="2"/>
              <a:buChar char="v"/>
              <a:defRPr/>
            </a:pPr>
            <a:endParaRPr lang="en-US" sz="2400" i="1" dirty="0" smtClean="0">
              <a:solidFill>
                <a:schemeClr val="accent5">
                  <a:lumMod val="50000"/>
                </a:schemeClr>
              </a:solidFill>
            </a:endParaRPr>
          </a:p>
          <a:p>
            <a:pPr eaLnBrk="1" fontAlgn="auto" hangingPunct="1">
              <a:spcAft>
                <a:spcPts val="0"/>
              </a:spcAft>
              <a:buFont typeface="Wingdings" pitchFamily="2" charset="2"/>
              <a:buChar char="v"/>
              <a:defRPr/>
            </a:pPr>
            <a:endParaRPr lang="en-US" sz="2400" i="1" dirty="0" smtClean="0">
              <a:solidFill>
                <a:schemeClr val="accent5">
                  <a:lumMod val="50000"/>
                </a:schemeClr>
              </a:solidFill>
            </a:endParaRPr>
          </a:p>
          <a:p>
            <a:pPr eaLnBrk="1" fontAlgn="auto" hangingPunct="1">
              <a:spcAft>
                <a:spcPts val="0"/>
              </a:spcAft>
              <a:buFont typeface="Arial" charset="0"/>
              <a:buNone/>
              <a:defRPr/>
            </a:pPr>
            <a:endParaRPr lang="en-US" sz="2000" dirty="0" smtClean="0">
              <a:solidFill>
                <a:schemeClr val="accent5">
                  <a:lumMod val="50000"/>
                </a:schemeClr>
              </a:solidFill>
            </a:endParaRPr>
          </a:p>
          <a:p>
            <a:pPr eaLnBrk="1" fontAlgn="auto" hangingPunct="1">
              <a:spcAft>
                <a:spcPts val="0"/>
              </a:spcAft>
              <a:buFont typeface="Wingdings" pitchFamily="2" charset="2"/>
              <a:buChar char="v"/>
              <a:defRPr/>
            </a:pPr>
            <a:endParaRPr lang="en-US" sz="2000" b="1" dirty="0">
              <a:solidFill>
                <a:schemeClr val="bg1"/>
              </a:solidFill>
            </a:endParaRPr>
          </a:p>
        </p:txBody>
      </p:sp>
      <p:sp>
        <p:nvSpPr>
          <p:cNvPr id="23556" name="Content Placeholder 3"/>
          <p:cNvSpPr>
            <a:spLocks noGrp="1"/>
          </p:cNvSpPr>
          <p:nvPr>
            <p:ph sz="half" idx="2"/>
          </p:nvPr>
        </p:nvSpPr>
        <p:spPr>
          <a:xfrm>
            <a:off x="4648200" y="1447800"/>
            <a:ext cx="4038600" cy="51054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Clothing Box Exercise: </a:t>
            </a:r>
            <a:r>
              <a:rPr lang="en-US" sz="2400" b="1" dirty="0" smtClean="0"/>
              <a:t>What </a:t>
            </a:r>
            <a:r>
              <a:rPr lang="en-US" sz="2400" b="1" dirty="0"/>
              <a:t>is the appropriate clothing to wear when working with or near pesticides</a:t>
            </a:r>
            <a:r>
              <a:rPr lang="en-US" sz="2400" b="1" dirty="0" smtClean="0"/>
              <a:t>?</a:t>
            </a:r>
            <a:endParaRPr lang="en-US" sz="1600" b="1" i="1" dirty="0">
              <a:solidFill>
                <a:schemeClr val="accent5">
                  <a:lumMod val="50000"/>
                </a:schemeClr>
              </a:solidFill>
            </a:endParaRPr>
          </a:p>
          <a:p>
            <a:pPr eaLnBrk="1" fontAlgn="auto" hangingPunct="1">
              <a:spcAft>
                <a:spcPts val="0"/>
              </a:spcAft>
              <a:buFont typeface="Arial" charset="0"/>
              <a:buChar char="•"/>
              <a:defRPr/>
            </a:pPr>
            <a:endParaRPr lang="en-US" dirty="0"/>
          </a:p>
        </p:txBody>
      </p:sp>
      <p:sp>
        <p:nvSpPr>
          <p:cNvPr id="8" name="Rectangle 7"/>
          <p:cNvSpPr/>
          <p:nvPr/>
        </p:nvSpPr>
        <p:spPr>
          <a:xfrm>
            <a:off x="533400" y="6172200"/>
            <a:ext cx="39624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b="1" i="1" dirty="0">
              <a:solidFill>
                <a:schemeClr val="accent3">
                  <a:lumMod val="50000"/>
                </a:schemeClr>
              </a:solidFill>
            </a:endParaRPr>
          </a:p>
        </p:txBody>
      </p:sp>
    </p:spTree>
    <p:extLst>
      <p:ext uri="{BB962C8B-B14F-4D97-AF65-F5344CB8AC3E}">
        <p14:creationId xmlns:p14="http://schemas.microsoft.com/office/powerpoint/2010/main" val="1942921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a:xfrm>
            <a:off x="152400" y="228600"/>
            <a:ext cx="8763000" cy="1036638"/>
          </a:xfrm>
        </p:spPr>
        <p:txBody>
          <a:bodyPr/>
          <a:lstStyle/>
          <a:p>
            <a:pPr marL="569913" eaLnBrk="1" hangingPunct="1"/>
            <a:r>
              <a:rPr lang="th-TH" sz="3200" b="1" dirty="0" smtClean="0"/>
              <a:t>คุณสามารถป้องกันตัวอย่างไรจากการสัมผัส</a:t>
            </a:r>
            <a:r>
              <a:rPr lang="th-TH" sz="3200" b="1" dirty="0"/>
              <a:t>กับยาปราบ</a:t>
            </a:r>
            <a:r>
              <a:rPr lang="th-TH" sz="3200" b="1" dirty="0" smtClean="0"/>
              <a:t>ศัตรูพืช</a:t>
            </a:r>
            <a:r>
              <a:rPr lang="en-US" altLang="en-US" sz="3200" b="1" dirty="0"/>
              <a:t> ?</a:t>
            </a:r>
            <a:r>
              <a:rPr lang="es-HN" altLang="en-US" sz="3200" b="1" dirty="0" smtClean="0"/>
              <a:t/>
            </a:r>
            <a:br>
              <a:rPr lang="es-HN" altLang="en-US" sz="3200" b="1" dirty="0" smtClean="0"/>
            </a:br>
            <a:r>
              <a:rPr lang="en-US" altLang="en-US" sz="2400" b="1" dirty="0" smtClean="0"/>
              <a:t>How Can You Protect Yourself from Pesticide Exposure?</a:t>
            </a:r>
          </a:p>
        </p:txBody>
      </p:sp>
      <p:sp>
        <p:nvSpPr>
          <p:cNvPr id="23555" name="Content Placeholder 2"/>
          <p:cNvSpPr>
            <a:spLocks noGrp="1"/>
          </p:cNvSpPr>
          <p:nvPr>
            <p:ph sz="half" idx="1"/>
          </p:nvPr>
        </p:nvSpPr>
        <p:spPr>
          <a:xfrm>
            <a:off x="533400" y="1295400"/>
            <a:ext cx="3962400" cy="5257800"/>
          </a:xfrm>
          <a:ln w="28575">
            <a:solidFill>
              <a:schemeClr val="accent5">
                <a:lumMod val="50000"/>
              </a:schemeClr>
            </a:solidFill>
          </a:ln>
        </p:spPr>
        <p:txBody>
          <a:bodyPr rtlCol="0">
            <a:normAutofit/>
          </a:bodyPr>
          <a:lstStyle/>
          <a:p>
            <a:pPr marL="0" indent="0" eaLnBrk="1" fontAlgn="auto" hangingPunct="1">
              <a:spcAft>
                <a:spcPts val="0"/>
              </a:spcAft>
              <a:buNone/>
              <a:defRPr/>
            </a:pPr>
            <a:r>
              <a:rPr lang="th-TH" b="1" dirty="0" smtClean="0">
                <a:cs typeface="+mj-cs"/>
              </a:rPr>
              <a:t>เครื่องแต่งกายที่ควรสวมใส่เพื่อลดปริมาณการสัมผัสกับสารตกค้างของยา</a:t>
            </a:r>
            <a:r>
              <a:rPr lang="th-TH" b="1" dirty="0">
                <a:cs typeface="+mj-cs"/>
              </a:rPr>
              <a:t>ปราบ</a:t>
            </a:r>
            <a:r>
              <a:rPr lang="th-TH" b="1" dirty="0" smtClean="0">
                <a:cs typeface="+mj-cs"/>
              </a:rPr>
              <a:t>ศัตรูพืช</a:t>
            </a:r>
            <a:r>
              <a:rPr lang="en-US" b="1" dirty="0">
                <a:cs typeface="+mj-cs"/>
              </a:rPr>
              <a:t> </a:t>
            </a:r>
            <a:r>
              <a:rPr lang="en-US" b="1" dirty="0" smtClean="0">
                <a:cs typeface="+mj-cs"/>
              </a:rPr>
              <a:t>:</a:t>
            </a:r>
            <a:r>
              <a:rPr lang="th-TH" b="1" dirty="0" smtClean="0">
                <a:cs typeface="+mj-cs"/>
              </a:rPr>
              <a:t> (</a:t>
            </a:r>
            <a:r>
              <a:rPr lang="th-TH" b="1" dirty="0">
                <a:cs typeface="+mj-cs"/>
              </a:rPr>
              <a:t>สาร</a:t>
            </a:r>
            <a:r>
              <a:rPr lang="th-TH" b="1" dirty="0" smtClean="0">
                <a:cs typeface="+mj-cs"/>
              </a:rPr>
              <a:t>ตกค้าง?)</a:t>
            </a:r>
            <a:endParaRPr lang="en-US" b="1" dirty="0" smtClean="0">
              <a:cs typeface="+mj-cs"/>
            </a:endParaRPr>
          </a:p>
          <a:p>
            <a:pPr marL="0" indent="0" eaLnBrk="1" fontAlgn="auto" hangingPunct="1">
              <a:spcAft>
                <a:spcPts val="0"/>
              </a:spcAft>
              <a:buNone/>
              <a:defRPr/>
            </a:pP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รองเท้าบู๊ต</a:t>
            </a: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ถุงมือ</a:t>
            </a: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เสื้อเชิ้ตและกางเกงขายาว</a:t>
            </a:r>
            <a:endParaRPr lang="en-US" b="1" dirty="0" smtClean="0">
              <a:cs typeface="+mj-cs"/>
            </a:endParaRPr>
          </a:p>
          <a:p>
            <a:pPr eaLnBrk="1" fontAlgn="auto" hangingPunct="1">
              <a:spcAft>
                <a:spcPts val="0"/>
              </a:spcAft>
              <a:buFont typeface="Wingdings" pitchFamily="2" charset="2"/>
              <a:buChar char="v"/>
              <a:defRPr/>
            </a:pPr>
            <a:r>
              <a:rPr lang="th-TH" b="1" dirty="0" smtClean="0">
                <a:cs typeface="+mj-cs"/>
              </a:rPr>
              <a:t>หมวก</a:t>
            </a:r>
            <a:endParaRPr lang="es-HN" b="1" dirty="0">
              <a:cs typeface="+mj-cs"/>
            </a:endParaRPr>
          </a:p>
          <a:p>
            <a:pPr eaLnBrk="1" fontAlgn="auto" hangingPunct="1">
              <a:spcAft>
                <a:spcPts val="0"/>
              </a:spcAft>
              <a:buFont typeface="Arial" charset="0"/>
              <a:buNone/>
              <a:defRPr/>
            </a:pPr>
            <a:endParaRPr lang="en-US" sz="2000" i="1" dirty="0">
              <a:solidFill>
                <a:schemeClr val="accent3">
                  <a:lumMod val="50000"/>
                </a:schemeClr>
              </a:solidFill>
            </a:endParaRPr>
          </a:p>
        </p:txBody>
      </p:sp>
      <p:sp>
        <p:nvSpPr>
          <p:cNvPr id="36868" name="Content Placeholder 3"/>
          <p:cNvSpPr>
            <a:spLocks noGrp="1"/>
          </p:cNvSpPr>
          <p:nvPr>
            <p:ph sz="half" idx="2"/>
          </p:nvPr>
        </p:nvSpPr>
        <p:spPr>
          <a:xfrm>
            <a:off x="4572000" y="1295400"/>
            <a:ext cx="4038600" cy="5257800"/>
          </a:xfrm>
          <a:ln w="28575">
            <a:solidFill>
              <a:schemeClr val="accent6">
                <a:lumMod val="75000"/>
              </a:schemeClr>
            </a:solidFill>
          </a:ln>
        </p:spPr>
        <p:txBody>
          <a:bodyPr rtlCol="0">
            <a:normAutofit/>
          </a:bodyPr>
          <a:lstStyle/>
          <a:p>
            <a:pPr marL="0" indent="0" eaLnBrk="1" fontAlgn="auto" hangingPunct="1">
              <a:spcAft>
                <a:spcPts val="0"/>
              </a:spcAft>
              <a:buNone/>
              <a:defRPr/>
            </a:pPr>
            <a:r>
              <a:rPr lang="en-US" sz="2400" b="1" dirty="0"/>
              <a:t>The best clothes to wear to reduce expose to pesticide residue</a:t>
            </a:r>
            <a:r>
              <a:rPr lang="en-US" sz="2400" b="1" dirty="0" smtClean="0"/>
              <a:t>: (residue?)</a:t>
            </a:r>
            <a:endParaRPr lang="en-US" sz="2400" b="1" dirty="0"/>
          </a:p>
          <a:p>
            <a:pPr lvl="1" eaLnBrk="1" fontAlgn="auto" hangingPunct="1">
              <a:spcAft>
                <a:spcPts val="0"/>
              </a:spcAft>
              <a:buFont typeface="Wingdings" pitchFamily="2" charset="2"/>
              <a:buChar char="v"/>
              <a:defRPr/>
            </a:pPr>
            <a:r>
              <a:rPr lang="en-US" sz="2000" b="1" dirty="0" smtClean="0"/>
              <a:t>Boots</a:t>
            </a:r>
          </a:p>
          <a:p>
            <a:pPr lvl="1" eaLnBrk="1" fontAlgn="auto" hangingPunct="1">
              <a:spcAft>
                <a:spcPts val="0"/>
              </a:spcAft>
              <a:buFont typeface="Wingdings" pitchFamily="2" charset="2"/>
              <a:buChar char="v"/>
              <a:defRPr/>
            </a:pPr>
            <a:r>
              <a:rPr lang="en-US" sz="2000" b="1" dirty="0" smtClean="0"/>
              <a:t>Gloves</a:t>
            </a:r>
          </a:p>
          <a:p>
            <a:pPr lvl="1" eaLnBrk="1" fontAlgn="auto" hangingPunct="1">
              <a:spcAft>
                <a:spcPts val="0"/>
              </a:spcAft>
              <a:buFont typeface="Wingdings" pitchFamily="2" charset="2"/>
              <a:buChar char="v"/>
              <a:defRPr/>
            </a:pPr>
            <a:r>
              <a:rPr lang="en-US" sz="2000" b="1" dirty="0" smtClean="0"/>
              <a:t>Long pants and shirt</a:t>
            </a:r>
          </a:p>
          <a:p>
            <a:pPr lvl="1" eaLnBrk="1" fontAlgn="auto" hangingPunct="1">
              <a:spcAft>
                <a:spcPts val="0"/>
              </a:spcAft>
              <a:buFont typeface="Wingdings" pitchFamily="2" charset="2"/>
              <a:buChar char="v"/>
              <a:defRPr/>
            </a:pPr>
            <a:r>
              <a:rPr lang="en-US" sz="2000" b="1" dirty="0" smtClean="0"/>
              <a:t>Hat</a:t>
            </a:r>
          </a:p>
          <a:p>
            <a:pPr eaLnBrk="1" fontAlgn="auto" hangingPunct="1">
              <a:spcAft>
                <a:spcPts val="0"/>
              </a:spcAft>
              <a:buFont typeface="Arial" charset="0"/>
              <a:buNone/>
              <a:defRPr/>
            </a:pPr>
            <a:endParaRPr lang="en-US" sz="2000" b="1" i="1" dirty="0">
              <a:solidFill>
                <a:schemeClr val="accent3">
                  <a:lumMod val="50000"/>
                </a:schemeClr>
              </a:solidFill>
            </a:endParaRPr>
          </a:p>
          <a:p>
            <a:pPr eaLnBrk="1" fontAlgn="auto" hangingPunct="1">
              <a:spcAft>
                <a:spcPts val="0"/>
              </a:spcAft>
              <a:buFont typeface="Arial" charset="0"/>
              <a:buChar char="•"/>
              <a:defRPr/>
            </a:pPr>
            <a:endParaRPr lang="en-US" sz="20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792162"/>
          </a:xfrm>
        </p:spPr>
        <p:txBody>
          <a:bodyPr rtlCol="0">
            <a:normAutofit fontScale="90000"/>
          </a:bodyPr>
          <a:lstStyle/>
          <a:p>
            <a:pPr eaLnBrk="1" fontAlgn="auto" hangingPunct="1">
              <a:spcAft>
                <a:spcPts val="0"/>
              </a:spcAft>
              <a:defRPr/>
            </a:pPr>
            <a:r>
              <a:rPr lang="th-TH" sz="3600" b="1" dirty="0" smtClean="0"/>
              <a:t>การป้องกันตัวจาก</a:t>
            </a:r>
            <a:r>
              <a:rPr lang="th-TH" sz="3600" b="1" dirty="0"/>
              <a:t>การสัมผัสกับยาปราบศัตรูพืช</a:t>
            </a:r>
            <a:r>
              <a:rPr lang="en-US" altLang="en-US" sz="3600" b="1" dirty="0"/>
              <a:t> </a:t>
            </a:r>
            <a:r>
              <a:rPr lang="th-TH" altLang="en-US" sz="3600" b="1" dirty="0" smtClean="0"/>
              <a:t/>
            </a:r>
            <a:br>
              <a:rPr lang="th-TH" altLang="en-US" sz="3600" b="1" dirty="0" smtClean="0"/>
            </a:br>
            <a:r>
              <a:rPr lang="en-US" sz="2800" b="1" dirty="0" smtClean="0"/>
              <a:t>Protecting </a:t>
            </a:r>
            <a:r>
              <a:rPr lang="en-US" sz="2800" b="1" dirty="0"/>
              <a:t>Yourself from Pesticides</a:t>
            </a:r>
          </a:p>
        </p:txBody>
      </p:sp>
      <p:sp>
        <p:nvSpPr>
          <p:cNvPr id="3" name="Content Placeholder 2"/>
          <p:cNvSpPr>
            <a:spLocks noGrp="1"/>
          </p:cNvSpPr>
          <p:nvPr>
            <p:ph sz="half" idx="1"/>
          </p:nvPr>
        </p:nvSpPr>
        <p:spPr>
          <a:xfrm>
            <a:off x="457200" y="1295400"/>
            <a:ext cx="4038600" cy="5181600"/>
          </a:xfrm>
          <a:ln w="28575">
            <a:solidFill>
              <a:schemeClr val="accent5">
                <a:lumMod val="50000"/>
              </a:schemeClr>
            </a:solidFill>
          </a:ln>
        </p:spPr>
        <p:txBody>
          <a:bodyPr rtlCol="0">
            <a:normAutofit/>
          </a:bodyPr>
          <a:lstStyle/>
          <a:p>
            <a:pPr marL="0" indent="0" eaLnBrk="1" fontAlgn="auto" hangingPunct="1">
              <a:spcAft>
                <a:spcPts val="0"/>
              </a:spcAft>
              <a:buNone/>
              <a:defRPr/>
            </a:pPr>
            <a:r>
              <a:rPr lang="th-TH" b="1" dirty="0" smtClean="0"/>
              <a:t>วิธีการอื่นที่ช่วยป้องกันตัวคุณจากการ</a:t>
            </a:r>
            <a:r>
              <a:rPr lang="th-TH" b="1" dirty="0"/>
              <a:t>สัมผัส</a:t>
            </a:r>
            <a:r>
              <a:rPr lang="th-TH" b="1" dirty="0" smtClean="0"/>
              <a:t>กับยา</a:t>
            </a:r>
            <a:r>
              <a:rPr lang="th-TH" b="1" dirty="0"/>
              <a:t>ปราบ</a:t>
            </a:r>
            <a:r>
              <a:rPr lang="th-TH" b="1" dirty="0" smtClean="0"/>
              <a:t>ศัตรูพืช</a:t>
            </a:r>
            <a:endParaRPr lang="en-US" b="1" dirty="0" smtClean="0"/>
          </a:p>
          <a:p>
            <a:pPr eaLnBrk="1" fontAlgn="auto" hangingPunct="1">
              <a:spcAft>
                <a:spcPts val="0"/>
              </a:spcAft>
              <a:buFont typeface="Wingdings" pitchFamily="2" charset="2"/>
              <a:buChar char="v"/>
              <a:defRPr/>
            </a:pPr>
            <a:r>
              <a:rPr lang="th-TH" b="1" dirty="0" smtClean="0"/>
              <a:t>ล้างมือก่อนและหลังการใช้ห้องน้ำ</a:t>
            </a:r>
            <a:endParaRPr lang="en-US" b="1" dirty="0" smtClean="0"/>
          </a:p>
          <a:p>
            <a:pPr eaLnBrk="1" fontAlgn="auto" hangingPunct="1">
              <a:spcAft>
                <a:spcPts val="0"/>
              </a:spcAft>
              <a:buFont typeface="Wingdings" pitchFamily="2" charset="2"/>
              <a:buChar char="v"/>
              <a:defRPr/>
            </a:pPr>
            <a:r>
              <a:rPr lang="th-TH" b="1" dirty="0"/>
              <a:t>ล้างมือ</a:t>
            </a:r>
            <a:r>
              <a:rPr lang="th-TH" b="1" dirty="0" smtClean="0"/>
              <a:t>ก่อนการทานอาหารหรือดื่มน้ำ</a:t>
            </a:r>
            <a:endParaRPr lang="en-US" b="1" dirty="0" smtClean="0"/>
          </a:p>
          <a:p>
            <a:pPr eaLnBrk="1" fontAlgn="auto" hangingPunct="1">
              <a:spcAft>
                <a:spcPts val="0"/>
              </a:spcAft>
              <a:buFont typeface="Wingdings" pitchFamily="2" charset="2"/>
              <a:buChar char="v"/>
              <a:defRPr/>
            </a:pPr>
            <a:r>
              <a:rPr lang="th-TH" b="1" dirty="0" smtClean="0"/>
              <a:t>ถอดรองเท้าก่อนเข้าบ้าน</a:t>
            </a:r>
            <a:endParaRPr lang="en-US" b="1" dirty="0" smtClean="0"/>
          </a:p>
          <a:p>
            <a:pPr eaLnBrk="1" fontAlgn="auto" hangingPunct="1">
              <a:spcAft>
                <a:spcPts val="0"/>
              </a:spcAft>
              <a:buFont typeface="Wingdings" pitchFamily="2" charset="2"/>
              <a:buChar char="v"/>
              <a:defRPr/>
            </a:pPr>
            <a:r>
              <a:rPr lang="th-TH" b="1" dirty="0" smtClean="0"/>
              <a:t>อาบน้ำทันทีหลังการทำงาน</a:t>
            </a:r>
            <a:endParaRPr lang="en-US" b="1" dirty="0" smtClean="0"/>
          </a:p>
          <a:p>
            <a:pPr eaLnBrk="1" fontAlgn="auto" hangingPunct="1">
              <a:spcAft>
                <a:spcPts val="0"/>
              </a:spcAft>
              <a:buFont typeface="Wingdings" pitchFamily="2" charset="2"/>
              <a:buChar char="v"/>
              <a:defRPr/>
            </a:pPr>
            <a:r>
              <a:rPr lang="th-TH" b="1" dirty="0" smtClean="0"/>
              <a:t>แยกชุดทำงานกับชุดอื่นๆในบ้าน</a:t>
            </a:r>
            <a:endParaRPr lang="en-US" b="1" dirty="0" smtClean="0"/>
          </a:p>
          <a:p>
            <a:pPr eaLnBrk="1" fontAlgn="auto" hangingPunct="1">
              <a:spcAft>
                <a:spcPts val="0"/>
              </a:spcAft>
              <a:buFont typeface="Wingdings" pitchFamily="2" charset="2"/>
              <a:buChar char="v"/>
              <a:defRPr/>
            </a:pPr>
            <a:r>
              <a:rPr lang="th-TH" b="1" dirty="0" smtClean="0"/>
              <a:t>ล้างพืชผักผลไม้ทุกครั้งก่อนรับประทาน</a:t>
            </a:r>
            <a:endParaRPr lang="en-US" b="1" dirty="0" smtClean="0"/>
          </a:p>
        </p:txBody>
      </p:sp>
      <p:sp>
        <p:nvSpPr>
          <p:cNvPr id="37892" name="Content Placeholder 3"/>
          <p:cNvSpPr>
            <a:spLocks noGrp="1"/>
          </p:cNvSpPr>
          <p:nvPr>
            <p:ph sz="half" idx="2"/>
          </p:nvPr>
        </p:nvSpPr>
        <p:spPr>
          <a:xfrm>
            <a:off x="4648200" y="1295400"/>
            <a:ext cx="4038600" cy="5181600"/>
          </a:xfrm>
          <a:ln w="28575">
            <a:solidFill>
              <a:schemeClr val="accent6">
                <a:lumMod val="75000"/>
              </a:schemeClr>
            </a:solidFill>
          </a:ln>
        </p:spPr>
        <p:txBody>
          <a:bodyPr rtlCol="0">
            <a:normAutofit/>
          </a:bodyPr>
          <a:lstStyle/>
          <a:p>
            <a:pPr marL="0" indent="0" eaLnBrk="1" fontAlgn="auto" hangingPunct="1">
              <a:spcAft>
                <a:spcPts val="0"/>
              </a:spcAft>
              <a:buNone/>
              <a:defRPr/>
            </a:pPr>
            <a:r>
              <a:rPr lang="en-US" sz="2400" b="1" dirty="0"/>
              <a:t>Some other things to protect yourself from pesticides:</a:t>
            </a:r>
          </a:p>
          <a:p>
            <a:pPr lvl="1" eaLnBrk="1" fontAlgn="auto" hangingPunct="1">
              <a:spcAft>
                <a:spcPts val="0"/>
              </a:spcAft>
              <a:buFont typeface="Wingdings" pitchFamily="2" charset="2"/>
              <a:buChar char="v"/>
              <a:defRPr/>
            </a:pPr>
            <a:r>
              <a:rPr lang="en-US" sz="2000" b="1" dirty="0"/>
              <a:t>Wash hands BEFORE and AFTER using the bathroom</a:t>
            </a:r>
          </a:p>
          <a:p>
            <a:pPr lvl="1" eaLnBrk="1" fontAlgn="auto" hangingPunct="1">
              <a:spcAft>
                <a:spcPts val="0"/>
              </a:spcAft>
              <a:buFont typeface="Wingdings" pitchFamily="2" charset="2"/>
              <a:buChar char="v"/>
              <a:defRPr/>
            </a:pPr>
            <a:r>
              <a:rPr lang="en-US" sz="2000" b="1" dirty="0"/>
              <a:t>Wash hands BEFORE eating or drinking</a:t>
            </a:r>
          </a:p>
          <a:p>
            <a:pPr lvl="1" eaLnBrk="1" fontAlgn="auto" hangingPunct="1">
              <a:spcAft>
                <a:spcPts val="0"/>
              </a:spcAft>
              <a:buFont typeface="Wingdings" pitchFamily="2" charset="2"/>
              <a:buChar char="v"/>
              <a:defRPr/>
            </a:pPr>
            <a:r>
              <a:rPr lang="en-US" sz="2000" b="1" dirty="0"/>
              <a:t>Take off work shoes before entering your house</a:t>
            </a:r>
          </a:p>
          <a:p>
            <a:pPr lvl="1" eaLnBrk="1" fontAlgn="auto" hangingPunct="1">
              <a:spcAft>
                <a:spcPts val="0"/>
              </a:spcAft>
              <a:buFont typeface="Wingdings" pitchFamily="2" charset="2"/>
              <a:buChar char="v"/>
              <a:defRPr/>
            </a:pPr>
            <a:r>
              <a:rPr lang="en-US" sz="2000" b="1" dirty="0"/>
              <a:t>Take a shower right after work</a:t>
            </a:r>
          </a:p>
          <a:p>
            <a:pPr lvl="1" eaLnBrk="1" fontAlgn="auto" hangingPunct="1">
              <a:spcAft>
                <a:spcPts val="0"/>
              </a:spcAft>
              <a:buFont typeface="Wingdings" pitchFamily="2" charset="2"/>
              <a:buChar char="v"/>
              <a:defRPr/>
            </a:pPr>
            <a:r>
              <a:rPr lang="en-US" sz="2000" b="1" dirty="0"/>
              <a:t>Separate work clothes from family’s clothes</a:t>
            </a:r>
          </a:p>
          <a:p>
            <a:pPr lvl="1" eaLnBrk="1" fontAlgn="auto" hangingPunct="1">
              <a:spcAft>
                <a:spcPts val="0"/>
              </a:spcAft>
              <a:buFont typeface="Wingdings" pitchFamily="2" charset="2"/>
              <a:buChar char="v"/>
              <a:defRPr/>
            </a:pPr>
            <a:r>
              <a:rPr lang="en-US" sz="2000" b="1" dirty="0"/>
              <a:t>ALWAYS wash fruits and vegetables before eating</a:t>
            </a:r>
          </a:p>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Arial" charset="0"/>
              <a:buNone/>
              <a:defRPr/>
            </a:pPr>
            <a:endParaRPr lang="en-US" sz="2000" b="1" i="1" dirty="0">
              <a:solidFill>
                <a:schemeClr val="accent3">
                  <a:lumMod val="50000"/>
                </a:schemeClr>
              </a:solidFill>
            </a:endParaRP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304800"/>
            <a:ext cx="8229600" cy="990600"/>
          </a:xfrm>
        </p:spPr>
        <p:txBody>
          <a:bodyPr/>
          <a:lstStyle/>
          <a:p>
            <a:pPr eaLnBrk="1" hangingPunct="1"/>
            <a:r>
              <a:rPr lang="th-TH" altLang="en-US" sz="3600" b="1" dirty="0" smtClean="0"/>
              <a:t>การรักษาพยาบาลฉุกเฉิน</a:t>
            </a:r>
            <a:r>
              <a:rPr lang="en-US" altLang="en-US" sz="2800" b="1" dirty="0" smtClean="0"/>
              <a:t/>
            </a:r>
            <a:br>
              <a:rPr lang="en-US" altLang="en-US" sz="2800" b="1" dirty="0" smtClean="0"/>
            </a:br>
            <a:r>
              <a:rPr lang="en-US" altLang="en-US" sz="2800" b="1" dirty="0" smtClean="0"/>
              <a:t>Emergency Medical Care</a:t>
            </a:r>
          </a:p>
        </p:txBody>
      </p:sp>
      <p:sp>
        <p:nvSpPr>
          <p:cNvPr id="3" name="Content Placeholder 2"/>
          <p:cNvSpPr>
            <a:spLocks noGrp="1"/>
          </p:cNvSpPr>
          <p:nvPr>
            <p:ph sz="half" idx="1"/>
          </p:nvPr>
        </p:nvSpPr>
        <p:spPr>
          <a:xfrm>
            <a:off x="457200" y="1447800"/>
            <a:ext cx="4038600" cy="48768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cs typeface="+mj-cs"/>
              </a:rPr>
              <a:t>คุณควรทำอย่างไรถ้าขณะอยู่ในที่ทำงานคุณเกิดรู้สึกไม่สบายจากการสัมผัสกับยาปราบศัตรูพืช</a:t>
            </a:r>
            <a:r>
              <a:rPr lang="en-US" sz="2400" dirty="0" smtClean="0">
                <a:cs typeface="+mj-cs"/>
              </a:rPr>
              <a:t>?</a:t>
            </a:r>
            <a:endParaRPr lang="es-HN" sz="2400" dirty="0" smtClean="0">
              <a:cs typeface="+mj-cs"/>
            </a:endParaRPr>
          </a:p>
          <a:p>
            <a:pPr eaLnBrk="1" fontAlgn="auto" hangingPunct="1">
              <a:spcAft>
                <a:spcPts val="0"/>
              </a:spcAft>
              <a:buFont typeface="Wingdings" pitchFamily="2" charset="2"/>
              <a:buChar char="v"/>
              <a:defRPr/>
            </a:pPr>
            <a:endParaRPr lang="es-HN" b="1" dirty="0">
              <a:cs typeface="+mj-cs"/>
            </a:endParaRPr>
          </a:p>
          <a:p>
            <a:pPr eaLnBrk="1" fontAlgn="auto" hangingPunct="1">
              <a:spcAft>
                <a:spcPts val="0"/>
              </a:spcAft>
              <a:buFont typeface="Wingdings" pitchFamily="2" charset="2"/>
              <a:buChar char="v"/>
              <a:defRPr/>
            </a:pPr>
            <a:r>
              <a:rPr lang="th-TH" b="1" dirty="0" smtClean="0">
                <a:cs typeface="+mj-cs"/>
              </a:rPr>
              <a:t>สิ่งสำคัญที่สุดคือคุณต้องรีบรับการรักษาพยาบาลอย่างทันท่วงที  เจ้านายของคุณมีหน้าที่พาคุณไปยังคลินิคหรือโรงพยาบาลโดยเร็ว</a:t>
            </a:r>
            <a:endParaRPr lang="es-HN" b="1" dirty="0">
              <a:cs typeface="+mj-cs"/>
            </a:endParaRPr>
          </a:p>
        </p:txBody>
      </p:sp>
      <p:sp>
        <p:nvSpPr>
          <p:cNvPr id="24580" name="Content Placeholder 3"/>
          <p:cNvSpPr>
            <a:spLocks noGrp="1"/>
          </p:cNvSpPr>
          <p:nvPr>
            <p:ph sz="half" idx="2"/>
          </p:nvPr>
        </p:nvSpPr>
        <p:spPr>
          <a:xfrm>
            <a:off x="4648200" y="1447800"/>
            <a:ext cx="4038600" cy="48768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What should you do if you begin to feel sick at work  from pesticide </a:t>
            </a:r>
            <a:r>
              <a:rPr lang="en-US" sz="2400" b="1" dirty="0" smtClean="0"/>
              <a:t>contact?</a:t>
            </a:r>
            <a:r>
              <a:rPr lang="en-US" sz="2400" b="1" dirty="0"/>
              <a:t/>
            </a:r>
            <a:br>
              <a:rPr lang="en-US" sz="2400" b="1" dirty="0"/>
            </a:br>
            <a:endParaRPr lang="en-US" sz="2400" b="1" dirty="0"/>
          </a:p>
          <a:p>
            <a:pPr eaLnBrk="1" fontAlgn="auto" hangingPunct="1">
              <a:spcAft>
                <a:spcPts val="0"/>
              </a:spcAft>
              <a:buFont typeface="Arial" charset="0"/>
              <a:buNone/>
              <a:defRPr/>
            </a:pPr>
            <a:endParaRPr lang="en-US" sz="2400" b="1" dirty="0"/>
          </a:p>
          <a:p>
            <a:pPr algn="just" eaLnBrk="1" fontAlgn="auto" hangingPunct="1">
              <a:spcAft>
                <a:spcPts val="0"/>
              </a:spcAft>
              <a:buFont typeface="Wingdings" pitchFamily="2" charset="2"/>
              <a:buChar char="v"/>
              <a:defRPr/>
            </a:pPr>
            <a:r>
              <a:rPr lang="en-US" sz="2400" b="1" dirty="0"/>
              <a:t>The most important thing is that you get medical help right away. Your boss is responsible for getting you to a clinic or hospital as soon as possible.</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49154" name="Title 1"/>
          <p:cNvSpPr>
            <a:spLocks noGrp="1"/>
          </p:cNvSpPr>
          <p:nvPr>
            <p:ph type="title"/>
          </p:nvPr>
        </p:nvSpPr>
        <p:spPr>
          <a:xfrm>
            <a:off x="381000" y="304800"/>
            <a:ext cx="8229600" cy="1143000"/>
          </a:xfrm>
        </p:spPr>
        <p:txBody>
          <a:bodyPr/>
          <a:lstStyle/>
          <a:p>
            <a:pPr eaLnBrk="1" hangingPunct="1"/>
            <a:r>
              <a:rPr lang="th-TH" altLang="en-US" sz="3600" b="1" dirty="0"/>
              <a:t>การรักษาพยาบาลฉุกเฉิน</a:t>
            </a:r>
            <a:r>
              <a:rPr lang="en-US" altLang="en-US" sz="2800" b="1" dirty="0" smtClean="0"/>
              <a:t/>
            </a:r>
            <a:br>
              <a:rPr lang="en-US" altLang="en-US" sz="2800" b="1" dirty="0" smtClean="0"/>
            </a:br>
            <a:r>
              <a:rPr lang="en-US" altLang="en-US" sz="2800" b="1" dirty="0" smtClean="0"/>
              <a:t>Emergency Medical Care</a:t>
            </a:r>
            <a:endParaRPr lang="en-US" altLang="en-US" sz="2800" dirty="0" smtClean="0"/>
          </a:p>
        </p:txBody>
      </p:sp>
      <p:sp>
        <p:nvSpPr>
          <p:cNvPr id="3" name="Content Placeholder 2"/>
          <p:cNvSpPr>
            <a:spLocks noGrp="1"/>
          </p:cNvSpPr>
          <p:nvPr>
            <p:ph sz="half" idx="1"/>
          </p:nvPr>
        </p:nvSpPr>
        <p:spPr>
          <a:xfrm>
            <a:off x="457200" y="1600200"/>
            <a:ext cx="4038600" cy="44958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a:cs typeface="+mj-cs"/>
              </a:rPr>
              <a:t>เจ้านายของ</a:t>
            </a:r>
            <a:r>
              <a:rPr lang="th-TH" b="1" dirty="0" smtClean="0">
                <a:cs typeface="+mj-cs"/>
              </a:rPr>
              <a:t>คุณควรให้ข้อมูลเกี่ยวกับฉลากยาปราบศัตรูพืชถ้าหมอผู้รักษาร้องขอหรือสอบถาม</a:t>
            </a:r>
            <a:endParaRPr lang="es-HN" b="1" dirty="0">
              <a:solidFill>
                <a:schemeClr val="accent5">
                  <a:lumMod val="50000"/>
                </a:schemeClr>
              </a:solidFill>
              <a:cs typeface="+mj-cs"/>
            </a:endParaRPr>
          </a:p>
          <a:p>
            <a:pPr eaLnBrk="1" fontAlgn="auto" hangingPunct="1">
              <a:spcAft>
                <a:spcPts val="0"/>
              </a:spcAft>
              <a:buFont typeface="Arial" charset="0"/>
              <a:buNone/>
              <a:defRPr/>
            </a:pPr>
            <a:endParaRPr lang="en-US" dirty="0"/>
          </a:p>
        </p:txBody>
      </p:sp>
      <p:sp>
        <p:nvSpPr>
          <p:cNvPr id="25604" name="Content Placeholder 3"/>
          <p:cNvSpPr>
            <a:spLocks noGrp="1"/>
          </p:cNvSpPr>
          <p:nvPr>
            <p:ph sz="half" idx="2"/>
          </p:nvPr>
        </p:nvSpPr>
        <p:spPr>
          <a:xfrm>
            <a:off x="4648200" y="1600200"/>
            <a:ext cx="3962400" cy="4525963"/>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Your boss should provide information about the pesticide label to the doctor if the doctor requests it.</a:t>
            </a:r>
            <a:br>
              <a:rPr lang="en-US" sz="2400" b="1" dirty="0"/>
            </a:br>
            <a:endParaRPr lang="en-US" sz="2400" b="1" dirty="0"/>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6628" name="Title 5"/>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sz="2800" b="1" dirty="0"/>
              <a:t/>
            </a:r>
            <a:br>
              <a:rPr lang="en-US" sz="2800" b="1" dirty="0"/>
            </a:br>
            <a:r>
              <a:rPr lang="th-TH" sz="3600" b="1" dirty="0" smtClean="0"/>
              <a:t>ขั้นตอนการพยาบาลในกรณีฉุกเฉิน</a:t>
            </a:r>
            <a:r>
              <a:rPr lang="en-US" sz="2800" b="1" dirty="0"/>
              <a:t/>
            </a:r>
            <a:br>
              <a:rPr lang="en-US" sz="2800" b="1" dirty="0"/>
            </a:br>
            <a:r>
              <a:rPr lang="en-US" sz="2800" b="1" dirty="0"/>
              <a:t>Emergency Procedures</a:t>
            </a:r>
            <a:br>
              <a:rPr lang="en-US" sz="2800" b="1" dirty="0"/>
            </a:br>
            <a:endParaRPr lang="en-US" sz="2800" b="1" dirty="0"/>
          </a:p>
        </p:txBody>
      </p:sp>
      <p:sp>
        <p:nvSpPr>
          <p:cNvPr id="17411" name="Content Placeholder 2"/>
          <p:cNvSpPr>
            <a:spLocks noGrp="1"/>
          </p:cNvSpPr>
          <p:nvPr>
            <p:ph sz="half" idx="1"/>
          </p:nvPr>
        </p:nvSpPr>
        <p:spPr>
          <a:xfrm>
            <a:off x="457200" y="1600200"/>
            <a:ext cx="4038600" cy="47244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Wingdings" pitchFamily="2" charset="2"/>
              <a:buChar char="v"/>
              <a:defRPr/>
            </a:pPr>
            <a:r>
              <a:rPr lang="th-TH" b="1" dirty="0" smtClean="0">
                <a:cs typeface="+mj-cs"/>
              </a:rPr>
              <a:t>ถ้ายาปราบศัตรูพืชโดนผิวหนังคุณ</a:t>
            </a:r>
            <a:r>
              <a:rPr lang="en-US" b="1" dirty="0" smtClean="0">
                <a:cs typeface="+mj-cs"/>
              </a:rPr>
              <a:t> ,</a:t>
            </a:r>
            <a:r>
              <a:rPr lang="th-TH" b="1" dirty="0" smtClean="0">
                <a:cs typeface="+mj-cs"/>
              </a:rPr>
              <a:t> ให้ขจัดออกให้เร็วที่สุด</a:t>
            </a:r>
            <a:endParaRPr lang="es-HN" b="1" dirty="0">
              <a:cs typeface="+mj-cs"/>
            </a:endParaRPr>
          </a:p>
          <a:p>
            <a:pPr eaLnBrk="1" fontAlgn="auto" hangingPunct="1">
              <a:spcAft>
                <a:spcPts val="0"/>
              </a:spcAft>
              <a:buFont typeface="Arial" charset="0"/>
              <a:buNone/>
              <a:defRPr/>
            </a:pPr>
            <a:endParaRPr lang="es-HN" b="1" dirty="0"/>
          </a:p>
          <a:p>
            <a:pPr eaLnBrk="1" fontAlgn="auto" hangingPunct="1">
              <a:spcAft>
                <a:spcPts val="0"/>
              </a:spcAft>
              <a:buFont typeface="Wingdings" pitchFamily="2" charset="2"/>
              <a:buChar char="v"/>
              <a:defRPr/>
            </a:pPr>
            <a:r>
              <a:rPr lang="th-TH" b="1" dirty="0" smtClean="0">
                <a:latin typeface="Angsana New" panose="02020603050405020304" pitchFamily="18" charset="-34"/>
                <a:cs typeface="Angsana New" panose="02020603050405020304" pitchFamily="18" charset="-34"/>
              </a:rPr>
              <a:t>ถอดเสื้อผ้าที่โดนยาปราบศัตรูพืชออก</a:t>
            </a:r>
            <a:endParaRPr lang="en-US" b="1" dirty="0">
              <a:latin typeface="Angsana New" panose="02020603050405020304" pitchFamily="18" charset="-34"/>
              <a:cs typeface="Angsana New" panose="02020603050405020304" pitchFamily="18" charset="-34"/>
            </a:endParaRPr>
          </a:p>
          <a:p>
            <a:pPr eaLnBrk="1" fontAlgn="auto" hangingPunct="1">
              <a:spcAft>
                <a:spcPts val="0"/>
              </a:spcAft>
              <a:buFont typeface="Arial" charset="0"/>
              <a:buNone/>
              <a:defRPr/>
            </a:pPr>
            <a:endParaRPr lang="en-US" sz="2000" b="1" dirty="0">
              <a:solidFill>
                <a:schemeClr val="bg1"/>
              </a:solidFill>
            </a:endParaRPr>
          </a:p>
        </p:txBody>
      </p:sp>
      <p:sp>
        <p:nvSpPr>
          <p:cNvPr id="26627" name="Content Placeholder 3"/>
          <p:cNvSpPr>
            <a:spLocks noGrp="1"/>
          </p:cNvSpPr>
          <p:nvPr>
            <p:ph sz="half" idx="2"/>
          </p:nvPr>
        </p:nvSpPr>
        <p:spPr>
          <a:xfrm>
            <a:off x="4648200" y="1600200"/>
            <a:ext cx="4038600" cy="47244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Wingdings" pitchFamily="2" charset="2"/>
              <a:buChar char="v"/>
              <a:defRPr/>
            </a:pPr>
            <a:r>
              <a:rPr lang="en-US" sz="2400" b="1" dirty="0"/>
              <a:t>If a pesticide gets on your skin, get it off as quickly as possible! </a:t>
            </a:r>
            <a:br>
              <a:rPr lang="en-US" sz="2400" b="1" dirty="0"/>
            </a:br>
            <a:endParaRPr lang="en-US" sz="2400" b="1" dirty="0"/>
          </a:p>
          <a:p>
            <a:pPr eaLnBrk="1" fontAlgn="auto" hangingPunct="1">
              <a:spcAft>
                <a:spcPts val="0"/>
              </a:spcAft>
              <a:buFont typeface="Arial" charset="0"/>
              <a:buNone/>
              <a:defRPr/>
            </a:pPr>
            <a:endParaRPr lang="en-US" sz="2400" b="1" dirty="0"/>
          </a:p>
          <a:p>
            <a:pPr eaLnBrk="1" fontAlgn="auto" hangingPunct="1">
              <a:spcAft>
                <a:spcPts val="0"/>
              </a:spcAft>
              <a:buFont typeface="Arial" charset="0"/>
              <a:buNone/>
              <a:defRPr/>
            </a:pPr>
            <a:endParaRPr lang="en-US" sz="2400" b="1" dirty="0"/>
          </a:p>
          <a:p>
            <a:pPr eaLnBrk="1" fontAlgn="auto" hangingPunct="1">
              <a:spcAft>
                <a:spcPts val="0"/>
              </a:spcAft>
              <a:buFont typeface="Wingdings" pitchFamily="2" charset="2"/>
              <a:buChar char="v"/>
              <a:defRPr/>
            </a:pPr>
            <a:r>
              <a:rPr lang="en-US" sz="2400" b="1" dirty="0"/>
              <a:t>Take </a:t>
            </a:r>
            <a:r>
              <a:rPr lang="en-US" sz="2400" b="1" dirty="0" smtClean="0"/>
              <a:t>off </a:t>
            </a:r>
            <a:r>
              <a:rPr lang="en-US" sz="2400" b="1" dirty="0"/>
              <a:t>clothing that has pesticides on it.</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p:txBody>
          <a:bodyPr rtlCol="0">
            <a:normAutofit fontScale="90000"/>
          </a:bodyPr>
          <a:lstStyle/>
          <a:p>
            <a:pPr eaLnBrk="1" fontAlgn="auto" hangingPunct="1">
              <a:spcAft>
                <a:spcPts val="0"/>
              </a:spcAft>
              <a:defRPr/>
            </a:pPr>
            <a:r>
              <a:rPr lang="en-US" sz="2800" b="1" dirty="0">
                <a:solidFill>
                  <a:schemeClr val="accent5">
                    <a:lumMod val="50000"/>
                  </a:schemeClr>
                </a:solidFill>
              </a:rPr>
              <a:t/>
            </a:r>
            <a:br>
              <a:rPr lang="en-US" sz="2800" b="1" dirty="0">
                <a:solidFill>
                  <a:schemeClr val="accent5">
                    <a:lumMod val="50000"/>
                  </a:schemeClr>
                </a:solidFill>
              </a:rPr>
            </a:br>
            <a:r>
              <a:rPr lang="th-TH" sz="3600" b="1" dirty="0"/>
              <a:t>ถ้ายาปราบศัตรูพืชโดนผิวหนังคุณ</a:t>
            </a:r>
            <a:r>
              <a:rPr lang="en-US" sz="3600" b="1" dirty="0"/>
              <a:t> </a:t>
            </a:r>
            <a:r>
              <a:rPr lang="th-TH" sz="3600" b="1" dirty="0" smtClean="0"/>
              <a:t/>
            </a:r>
            <a:br>
              <a:rPr lang="th-TH" sz="3600" b="1" dirty="0" smtClean="0"/>
            </a:br>
            <a:r>
              <a:rPr lang="en-US" sz="3600" b="1" dirty="0" smtClean="0">
                <a:solidFill>
                  <a:srgbClr val="080808"/>
                </a:solidFill>
              </a:rPr>
              <a:t>If </a:t>
            </a:r>
            <a:r>
              <a:rPr lang="en-US" sz="3600" b="1" dirty="0">
                <a:solidFill>
                  <a:srgbClr val="080808"/>
                </a:solidFill>
              </a:rPr>
              <a:t>a pesticide gets on your skin…</a:t>
            </a:r>
            <a:r>
              <a:rPr lang="en-US" sz="3600" dirty="0"/>
              <a:t/>
            </a:r>
            <a:br>
              <a:rPr lang="en-US" sz="3600" dirty="0"/>
            </a:br>
            <a:endParaRPr lang="en-US" sz="3600" b="1" dirty="0">
              <a:solidFill>
                <a:srgbClr val="080808"/>
              </a:solidFill>
            </a:endParaRPr>
          </a:p>
        </p:txBody>
      </p:sp>
      <p:sp>
        <p:nvSpPr>
          <p:cNvPr id="3" name="Content Placeholder 2"/>
          <p:cNvSpPr>
            <a:spLocks noGrp="1"/>
          </p:cNvSpPr>
          <p:nvPr>
            <p:ph sz="half" idx="1"/>
          </p:nvPr>
        </p:nvSpPr>
        <p:spPr>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t>ล้างผิวหนังด้วยน้ำ  ใช้สายยางเปิดน้ำไหลหรือโดยการเทน้ำออกจากขวด พร้อมกับสบู่ถ้ามี</a:t>
            </a:r>
          </a:p>
          <a:p>
            <a:pPr marL="0" indent="0" eaLnBrk="1" fontAlgn="auto" hangingPunct="1">
              <a:spcAft>
                <a:spcPts val="0"/>
              </a:spcAft>
              <a:buNone/>
              <a:defRPr/>
            </a:pPr>
            <a:endParaRPr lang="es-HN" b="1" dirty="0"/>
          </a:p>
          <a:p>
            <a:pPr eaLnBrk="1" fontAlgn="auto" hangingPunct="1">
              <a:spcAft>
                <a:spcPts val="0"/>
              </a:spcAft>
              <a:buFont typeface="Wingdings" pitchFamily="2" charset="2"/>
              <a:buChar char="v"/>
              <a:defRPr/>
            </a:pPr>
            <a:r>
              <a:rPr lang="th-TH" b="1" dirty="0" smtClean="0"/>
              <a:t>กำจัดหรือโยนทิ้งเสื้อผ้าที่ปนเปื้อนยาปราบศัตรูพืช แล้วไปรับการรักษาพยาบาลทันที</a:t>
            </a:r>
            <a:endParaRPr lang="en-US" b="1" dirty="0"/>
          </a:p>
        </p:txBody>
      </p:sp>
      <p:sp>
        <p:nvSpPr>
          <p:cNvPr id="27652" name="Content Placeholder 3"/>
          <p:cNvSpPr>
            <a:spLocks noGrp="1"/>
          </p:cNvSpPr>
          <p:nvPr>
            <p:ph sz="half" idx="2"/>
          </p:nvPr>
        </p:nvSpPr>
        <p:spPr>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Rinse your skin with water. Use a hose with running water and soap if you have it, or bottled water.</a:t>
            </a:r>
          </a:p>
          <a:p>
            <a:pPr eaLnBrk="1" fontAlgn="auto" hangingPunct="1">
              <a:spcAft>
                <a:spcPts val="0"/>
              </a:spcAft>
              <a:buFont typeface="Arial" charset="0"/>
              <a:buNone/>
              <a:defRPr/>
            </a:pPr>
            <a:endParaRPr lang="en-US" sz="2400" b="1" dirty="0"/>
          </a:p>
          <a:p>
            <a:pPr eaLnBrk="1" fontAlgn="auto" hangingPunct="1">
              <a:spcAft>
                <a:spcPts val="0"/>
              </a:spcAft>
              <a:buFont typeface="Wingdings" pitchFamily="2" charset="2"/>
              <a:buChar char="v"/>
              <a:defRPr/>
            </a:pPr>
            <a:r>
              <a:rPr lang="en-US" sz="2400" b="1" dirty="0"/>
              <a:t> Throw away the clothes that have pesticides on them and get medical attention right away.</a:t>
            </a:r>
          </a:p>
          <a:p>
            <a:pPr eaLnBrk="1" fontAlgn="auto" hangingPunct="1">
              <a:spcAft>
                <a:spcPts val="0"/>
              </a:spcAft>
              <a:buFont typeface="Arial" charset="0"/>
              <a:buNone/>
              <a:defRPr/>
            </a:pPr>
            <a:r>
              <a:rPr lang="en-US" sz="2400" dirty="0">
                <a:solidFill>
                  <a:schemeClr val="accent5">
                    <a:lumMod val="50000"/>
                  </a:schemeClr>
                </a:solidFill>
              </a:rPr>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th-TH" sz="3200" b="1" dirty="0"/>
              <a:t>ขั้นตอนการพยาบาลในกรณีฉุกเฉิน</a:t>
            </a:r>
            <a:r>
              <a:rPr lang="en-US" altLang="en-US" sz="2800" b="1" dirty="0" smtClean="0"/>
              <a:t/>
            </a:r>
            <a:br>
              <a:rPr lang="en-US" altLang="en-US" sz="2800" b="1" dirty="0" smtClean="0"/>
            </a:br>
            <a:r>
              <a:rPr lang="en-US" altLang="en-US" sz="2800" b="1" dirty="0" smtClean="0"/>
              <a:t>Emergency Medical Procedures</a:t>
            </a:r>
            <a:endParaRPr lang="en-US" altLang="en-US" sz="2800" dirty="0" smtClean="0"/>
          </a:p>
        </p:txBody>
      </p:sp>
      <p:sp>
        <p:nvSpPr>
          <p:cNvPr id="18435" name="Content Placeholder 2"/>
          <p:cNvSpPr>
            <a:spLocks noGrp="1"/>
          </p:cNvSpPr>
          <p:nvPr>
            <p:ph sz="half" idx="1"/>
          </p:nvPr>
        </p:nvSpPr>
        <p:spPr>
          <a:xfrm>
            <a:off x="457200" y="1524000"/>
            <a:ext cx="4038600" cy="44958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endParaRPr lang="th-TH" b="1" dirty="0" smtClean="0"/>
          </a:p>
          <a:p>
            <a:pPr eaLnBrk="1" fontAlgn="auto" hangingPunct="1">
              <a:spcAft>
                <a:spcPts val="0"/>
              </a:spcAft>
              <a:buFont typeface="Wingdings" pitchFamily="2" charset="2"/>
              <a:buChar char="v"/>
              <a:defRPr/>
            </a:pPr>
            <a:r>
              <a:rPr lang="th-TH" b="1" dirty="0" smtClean="0"/>
              <a:t>ถ้า</a:t>
            </a:r>
            <a:r>
              <a:rPr lang="th-TH" b="1" dirty="0"/>
              <a:t>ยาปราบ</a:t>
            </a:r>
            <a:r>
              <a:rPr lang="th-TH" b="1" dirty="0" smtClean="0"/>
              <a:t>ศัตรูพืชเข้าตาคุณ</a:t>
            </a:r>
            <a:r>
              <a:rPr lang="en-US" b="1" dirty="0" smtClean="0"/>
              <a:t> </a:t>
            </a:r>
            <a:r>
              <a:rPr lang="en-US" b="1" dirty="0"/>
              <a:t>,</a:t>
            </a:r>
            <a:r>
              <a:rPr lang="th-TH" b="1" dirty="0"/>
              <a:t> </a:t>
            </a:r>
            <a:r>
              <a:rPr lang="th-TH" b="1" dirty="0" smtClean="0"/>
              <a:t>คุณต้องรีบรับการรักษาพยาบาลอย่างทันท่วงที</a:t>
            </a:r>
            <a:endParaRPr lang="en-US" b="1" dirty="0" smtClean="0"/>
          </a:p>
          <a:p>
            <a:pPr marL="0" indent="0" eaLnBrk="1" fontAlgn="auto" hangingPunct="1">
              <a:spcAft>
                <a:spcPts val="0"/>
              </a:spcAft>
              <a:buNone/>
              <a:defRPr/>
            </a:pPr>
            <a:endParaRPr lang="es-HN" b="1" dirty="0"/>
          </a:p>
          <a:p>
            <a:pPr eaLnBrk="1" fontAlgn="auto" hangingPunct="1">
              <a:spcAft>
                <a:spcPts val="0"/>
              </a:spcAft>
              <a:buFont typeface="Wingdings" pitchFamily="2" charset="2"/>
              <a:buChar char="v"/>
              <a:defRPr/>
            </a:pPr>
            <a:r>
              <a:rPr lang="th-TH" b="1" dirty="0" smtClean="0"/>
              <a:t>ขณะที่คุณกำลังรอการเดินทางไปยังคลินิค</a:t>
            </a:r>
            <a:r>
              <a:rPr lang="en-US" b="1" dirty="0"/>
              <a:t> ,</a:t>
            </a:r>
            <a:r>
              <a:rPr lang="th-TH" b="1" dirty="0"/>
              <a:t> </a:t>
            </a:r>
            <a:r>
              <a:rPr lang="th-TH" b="1" dirty="0" smtClean="0"/>
              <a:t>ชำระล้างดวงตาด้วยน้ำสะอาดเป็นเวลา 15 นาที ถ้าเป็นไปได้ ให้ล้างตาผ่านน้ำที่กำลังไหลจากสายยาง หรือ น้ำขวด</a:t>
            </a:r>
            <a:endParaRPr lang="es-HN" b="1" dirty="0"/>
          </a:p>
          <a:p>
            <a:pPr marL="0" indent="0" eaLnBrk="1" fontAlgn="auto" hangingPunct="1">
              <a:spcAft>
                <a:spcPts val="0"/>
              </a:spcAft>
              <a:buFont typeface="Arial" panose="020B0604020202020204" pitchFamily="34" charset="0"/>
              <a:buNone/>
              <a:defRPr/>
            </a:pPr>
            <a:endParaRPr lang="en-US" sz="2400" b="1" dirty="0">
              <a:solidFill>
                <a:schemeClr val="bg1"/>
              </a:solidFill>
            </a:endParaRPr>
          </a:p>
          <a:p>
            <a:pPr eaLnBrk="1" fontAlgn="auto" hangingPunct="1">
              <a:spcAft>
                <a:spcPts val="0"/>
              </a:spcAft>
              <a:buFont typeface="Arial" charset="0"/>
              <a:buNone/>
              <a:defRPr/>
            </a:pPr>
            <a:endParaRPr lang="en-US" sz="2000" b="1" dirty="0">
              <a:solidFill>
                <a:schemeClr val="bg1"/>
              </a:solidFill>
            </a:endParaRPr>
          </a:p>
        </p:txBody>
      </p:sp>
      <p:sp>
        <p:nvSpPr>
          <p:cNvPr id="28676" name="Content Placeholder 3"/>
          <p:cNvSpPr>
            <a:spLocks noGrp="1"/>
          </p:cNvSpPr>
          <p:nvPr>
            <p:ph sz="half" idx="2"/>
          </p:nvPr>
        </p:nvSpPr>
        <p:spPr>
          <a:xfrm>
            <a:off x="4648200" y="1524000"/>
            <a:ext cx="4038600" cy="44958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000" b="1" dirty="0"/>
              <a:t>If pesticides splash in your eyes you need to get medical attention right away. </a:t>
            </a:r>
          </a:p>
          <a:p>
            <a:pPr eaLnBrk="1" fontAlgn="auto" hangingPunct="1">
              <a:spcAft>
                <a:spcPts val="0"/>
              </a:spcAft>
              <a:buFont typeface="Arial" charset="0"/>
              <a:buNone/>
              <a:defRPr/>
            </a:pPr>
            <a:endParaRPr lang="en-US" sz="2000" b="1" dirty="0"/>
          </a:p>
          <a:p>
            <a:pPr eaLnBrk="1" fontAlgn="auto" hangingPunct="1">
              <a:spcAft>
                <a:spcPts val="0"/>
              </a:spcAft>
              <a:buFont typeface="Wingdings" pitchFamily="2" charset="2"/>
              <a:buChar char="v"/>
              <a:defRPr/>
            </a:pPr>
            <a:r>
              <a:rPr lang="en-US" sz="2000" b="1" dirty="0"/>
              <a:t>While you are waiting to get to the </a:t>
            </a:r>
            <a:r>
              <a:rPr lang="en-US" sz="2000" b="1" dirty="0" smtClean="0"/>
              <a:t>clinic, </a:t>
            </a:r>
            <a:r>
              <a:rPr lang="en-US" sz="2000" b="1" dirty="0"/>
              <a:t>rinse your eyes for 15 minutes with water. Use a </a:t>
            </a:r>
            <a:r>
              <a:rPr lang="en-US" sz="2000" b="1" dirty="0" smtClean="0"/>
              <a:t>hose, </a:t>
            </a:r>
            <a:r>
              <a:rPr lang="en-US" sz="2000" b="1" dirty="0"/>
              <a:t>if you have </a:t>
            </a:r>
            <a:r>
              <a:rPr lang="en-US" sz="2000" b="1" dirty="0" smtClean="0"/>
              <a:t>it, </a:t>
            </a:r>
            <a:r>
              <a:rPr lang="en-US" sz="2000" b="1" dirty="0"/>
              <a:t>or bottled water. </a:t>
            </a:r>
          </a:p>
          <a:p>
            <a:pPr eaLnBrk="1" fontAlgn="auto" hangingPunct="1">
              <a:spcAft>
                <a:spcPts val="0"/>
              </a:spcAft>
              <a:buFont typeface="Wingdings" pitchFamily="2" charset="2"/>
              <a:buChar char="v"/>
              <a:defRPr/>
            </a:pPr>
            <a:endParaRPr lang="en-US" sz="2000" b="1" dirty="0">
              <a:solidFill>
                <a:schemeClr val="bg1"/>
              </a:solidFill>
            </a:endParaRPr>
          </a:p>
          <a:p>
            <a:pPr marL="0" indent="0" eaLnBrk="1" fontAlgn="auto" hangingPunct="1">
              <a:spcAft>
                <a:spcPts val="0"/>
              </a:spcAft>
              <a:buNone/>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th-TH" altLang="en-US" sz="3200" b="1" dirty="0" smtClean="0"/>
              <a:t>รู้ถึงสิทธิของคุณ</a:t>
            </a:r>
            <a:r>
              <a:rPr lang="es-HN" altLang="en-US" sz="2800" b="1" dirty="0" smtClean="0"/>
              <a:t>/ </a:t>
            </a:r>
            <a:r>
              <a:rPr lang="es-HN" altLang="en-US" sz="2800" b="1" dirty="0" err="1" smtClean="0"/>
              <a:t>Know</a:t>
            </a:r>
            <a:r>
              <a:rPr lang="es-HN" altLang="en-US" sz="2800" b="1" dirty="0" smtClean="0"/>
              <a:t> </a:t>
            </a:r>
            <a:r>
              <a:rPr lang="en-US" altLang="en-US" sz="2800" b="1" dirty="0" smtClean="0"/>
              <a:t>Your Rights</a:t>
            </a:r>
          </a:p>
        </p:txBody>
      </p:sp>
      <p:sp>
        <p:nvSpPr>
          <p:cNvPr id="19459" name="Content Placeholder 2"/>
          <p:cNvSpPr>
            <a:spLocks noGrp="1"/>
          </p:cNvSpPr>
          <p:nvPr>
            <p:ph sz="half" idx="1"/>
          </p:nvPr>
        </p:nvSpPr>
        <p:spPr>
          <a:xfrm>
            <a:off x="457200" y="1600200"/>
            <a:ext cx="4038600" cy="4495800"/>
          </a:xfrm>
          <a:ln w="28575">
            <a:solidFill>
              <a:schemeClr val="accent5">
                <a:lumMod val="50000"/>
              </a:schemeClr>
            </a:solidFill>
          </a:ln>
        </p:spPr>
        <p:txBody>
          <a:bodyPr rtlCol="0">
            <a:normAutofit fontScale="92500" lnSpcReduction="10000"/>
          </a:bodyPr>
          <a:lstStyle/>
          <a:p>
            <a:pPr eaLnBrk="1" fontAlgn="auto" hangingPunct="1">
              <a:spcAft>
                <a:spcPts val="0"/>
              </a:spcAft>
              <a:buFont typeface="Wingdings" pitchFamily="2" charset="2"/>
              <a:buChar char="v"/>
              <a:defRPr/>
            </a:pPr>
            <a:endParaRPr lang="en-US" sz="2000" b="1" dirty="0">
              <a:solidFill>
                <a:schemeClr val="accent5">
                  <a:lumMod val="50000"/>
                </a:schemeClr>
              </a:solidFill>
            </a:endParaRPr>
          </a:p>
          <a:p>
            <a:pPr eaLnBrk="1" fontAlgn="auto" hangingPunct="1">
              <a:spcAft>
                <a:spcPts val="0"/>
              </a:spcAft>
              <a:buFont typeface="Wingdings" pitchFamily="2" charset="2"/>
              <a:buChar char="v"/>
              <a:defRPr/>
            </a:pPr>
            <a:r>
              <a:rPr lang="th-TH" b="1" dirty="0" smtClean="0"/>
              <a:t>มาตราฐานการคุ้มครองคนงาน คือ ระเบียบหรือข้อกำหนดจากทางรัฐบาลที่คุ้มครองคุณ และอธิบายถึงหน้าที่และความรับผิดชอบของนายจ้าง</a:t>
            </a:r>
            <a:endParaRPr lang="en-US" b="1" dirty="0" smtClean="0"/>
          </a:p>
          <a:p>
            <a:pPr eaLnBrk="1" fontAlgn="auto" hangingPunct="1">
              <a:spcAft>
                <a:spcPts val="0"/>
              </a:spcAft>
              <a:buFont typeface="Wingdings" pitchFamily="2" charset="2"/>
              <a:buChar char="v"/>
              <a:defRPr/>
            </a:pPr>
            <a:endParaRPr lang="en-US" b="1" dirty="0"/>
          </a:p>
          <a:p>
            <a:pPr eaLnBrk="1" fontAlgn="auto" hangingPunct="1">
              <a:spcAft>
                <a:spcPts val="0"/>
              </a:spcAft>
              <a:buFont typeface="Arial" charset="0"/>
              <a:buNone/>
              <a:defRPr/>
            </a:pPr>
            <a:r>
              <a:rPr lang="th-TH" b="1" dirty="0" smtClean="0"/>
              <a:t>ตามกฎหมาย</a:t>
            </a:r>
            <a:r>
              <a:rPr lang="es-HN" b="1" dirty="0" smtClean="0"/>
              <a:t>:</a:t>
            </a:r>
            <a:endParaRPr lang="es-HN" b="1" dirty="0"/>
          </a:p>
          <a:p>
            <a:pPr eaLnBrk="1" fontAlgn="auto" hangingPunct="1">
              <a:spcAft>
                <a:spcPts val="0"/>
              </a:spcAft>
              <a:buFont typeface="Wingdings" pitchFamily="2" charset="2"/>
              <a:buChar char="v"/>
              <a:defRPr/>
            </a:pPr>
            <a:r>
              <a:rPr lang="th-TH" b="1" dirty="0" smtClean="0"/>
              <a:t>นายจ้างต้องจัดอบรมเรื่องความปลอดภัยในจากยาปราบศัตรูพืชแก่คุณ ถ้าคุณต้องทำงานในสถานที่ที่มีการใช้</a:t>
            </a:r>
            <a:r>
              <a:rPr lang="th-TH" b="1" dirty="0"/>
              <a:t>ยาปราบศัตรูพืช</a:t>
            </a:r>
            <a:endParaRPr lang="en-US" b="1" dirty="0"/>
          </a:p>
          <a:p>
            <a:pPr eaLnBrk="1" fontAlgn="auto" hangingPunct="1">
              <a:spcAft>
                <a:spcPts val="0"/>
              </a:spcAft>
              <a:buFont typeface="Arial" charset="0"/>
              <a:buNone/>
              <a:defRPr/>
            </a:pPr>
            <a:endParaRPr lang="en-US" sz="2000" dirty="0">
              <a:solidFill>
                <a:schemeClr val="bg1"/>
              </a:solidFill>
            </a:endParaRPr>
          </a:p>
          <a:p>
            <a:pPr eaLnBrk="1" fontAlgn="auto" hangingPunct="1">
              <a:spcAft>
                <a:spcPts val="0"/>
              </a:spcAft>
              <a:buFont typeface="Arial" charset="0"/>
              <a:buNone/>
              <a:defRPr/>
            </a:pPr>
            <a:endParaRPr lang="en-US" sz="2000" dirty="0">
              <a:solidFill>
                <a:schemeClr val="bg1"/>
              </a:solidFill>
            </a:endParaRPr>
          </a:p>
        </p:txBody>
      </p:sp>
      <p:sp>
        <p:nvSpPr>
          <p:cNvPr id="29700" name="Content Placeholder 3"/>
          <p:cNvSpPr>
            <a:spLocks noGrp="1"/>
          </p:cNvSpPr>
          <p:nvPr>
            <p:ph sz="half" idx="2"/>
          </p:nvPr>
        </p:nvSpPr>
        <p:spPr>
          <a:xfrm>
            <a:off x="4629150" y="1600200"/>
            <a:ext cx="3886200" cy="4495800"/>
          </a:xfrm>
          <a:ln w="28575">
            <a:solidFill>
              <a:schemeClr val="accent6">
                <a:lumMod val="75000"/>
              </a:schemeClr>
            </a:solidFill>
          </a:ln>
        </p:spPr>
        <p:txBody>
          <a:bodyPr rtlCol="0">
            <a:normAutofit fontScale="92500" lnSpcReduction="10000"/>
          </a:bodyPr>
          <a:lstStyle/>
          <a:p>
            <a:pPr eaLnBrk="1" fontAlgn="auto" hangingPunct="1">
              <a:spcAft>
                <a:spcPts val="0"/>
              </a:spcAft>
              <a:buFont typeface="Wingdings" pitchFamily="2" charset="2"/>
              <a:buChar char="v"/>
              <a:defRPr/>
            </a:pPr>
            <a:endParaRPr lang="en-US" sz="2000" b="1" dirty="0">
              <a:solidFill>
                <a:schemeClr val="bg1"/>
              </a:solidFill>
            </a:endParaRPr>
          </a:p>
          <a:p>
            <a:pPr eaLnBrk="1" fontAlgn="auto" hangingPunct="1">
              <a:spcAft>
                <a:spcPts val="0"/>
              </a:spcAft>
              <a:buFont typeface="Wingdings" pitchFamily="2" charset="2"/>
              <a:buChar char="v"/>
              <a:defRPr/>
            </a:pPr>
            <a:r>
              <a:rPr lang="en-US" sz="2000" b="1" dirty="0"/>
              <a:t>The “Worker Protection Standard” are rules from the government that protect you and explain what your boss’s responsibilities are.</a:t>
            </a:r>
          </a:p>
          <a:p>
            <a:pPr eaLnBrk="1" fontAlgn="auto" hangingPunct="1">
              <a:spcAft>
                <a:spcPts val="0"/>
              </a:spcAft>
              <a:buFont typeface="Arial" charset="0"/>
              <a:buNone/>
              <a:defRPr/>
            </a:pPr>
            <a:endParaRPr lang="en-US" sz="2000" b="1" dirty="0"/>
          </a:p>
          <a:p>
            <a:pPr eaLnBrk="1" fontAlgn="auto" hangingPunct="1">
              <a:spcAft>
                <a:spcPts val="0"/>
              </a:spcAft>
              <a:buFont typeface="Arial" charset="0"/>
              <a:buNone/>
              <a:defRPr/>
            </a:pPr>
            <a:r>
              <a:rPr lang="en-US" sz="2000" b="1" dirty="0"/>
              <a:t>By Law: </a:t>
            </a:r>
          </a:p>
          <a:p>
            <a:pPr eaLnBrk="1" fontAlgn="auto" hangingPunct="1">
              <a:spcAft>
                <a:spcPts val="0"/>
              </a:spcAft>
              <a:buFont typeface="Wingdings" pitchFamily="2" charset="2"/>
              <a:buChar char="v"/>
              <a:defRPr/>
            </a:pPr>
            <a:r>
              <a:rPr lang="en-US" sz="2000" b="1" dirty="0"/>
              <a:t>Your boss must provide pesticide safety training for you if you are working in areas where pesticides are being used.</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p:txBody>
          <a:bodyPr rtlCol="0">
            <a:normAutofit/>
          </a:bodyPr>
          <a:lstStyle/>
          <a:p>
            <a:pPr eaLnBrk="1" fontAlgn="auto" hangingPunct="1">
              <a:spcAft>
                <a:spcPts val="0"/>
              </a:spcAft>
              <a:defRPr/>
            </a:pPr>
            <a:r>
              <a:rPr lang="th-TH" altLang="en-US" sz="3200" b="1" dirty="0"/>
              <a:t>รู้ถึงสิทธิของคุณ</a:t>
            </a:r>
            <a:r>
              <a:rPr lang="es-HN" altLang="en-US" sz="2800" b="1" dirty="0"/>
              <a:t>/ </a:t>
            </a:r>
            <a:r>
              <a:rPr lang="es-HN" altLang="en-US" sz="2800" b="1" dirty="0" err="1"/>
              <a:t>Know</a:t>
            </a:r>
            <a:r>
              <a:rPr lang="es-HN" altLang="en-US" sz="2800" b="1" dirty="0"/>
              <a:t> </a:t>
            </a:r>
            <a:r>
              <a:rPr lang="en-US" altLang="en-US" sz="2800" b="1" dirty="0"/>
              <a:t>Your Rights</a:t>
            </a:r>
            <a:endParaRPr lang="en-US" sz="2800" b="1" dirty="0">
              <a:solidFill>
                <a:schemeClr val="accent5">
                  <a:lumMod val="50000"/>
                </a:schemeClr>
              </a:solidFill>
            </a:endParaRPr>
          </a:p>
        </p:txBody>
      </p:sp>
      <p:sp>
        <p:nvSpPr>
          <p:cNvPr id="3" name="Content Placeholder 2"/>
          <p:cNvSpPr>
            <a:spLocks noGrp="1"/>
          </p:cNvSpPr>
          <p:nvPr>
            <p:ph sz="half" idx="1"/>
          </p:nvPr>
        </p:nvSpPr>
        <p:spPr>
          <a:xfrm>
            <a:off x="457200" y="1295400"/>
            <a:ext cx="4038600" cy="4953000"/>
          </a:xfrm>
          <a:ln w="28575">
            <a:solidFill>
              <a:schemeClr val="accent5">
                <a:lumMod val="50000"/>
              </a:schemeClr>
            </a:solidFill>
          </a:ln>
        </p:spPr>
        <p:txBody>
          <a:bodyPr rtlCol="0">
            <a:normAutofit/>
          </a:bodyPr>
          <a:lstStyle/>
          <a:p>
            <a:pPr eaLnBrk="1" fontAlgn="auto" hangingPunct="1">
              <a:spcAft>
                <a:spcPts val="0"/>
              </a:spcAft>
              <a:buFont typeface="Arial" charset="0"/>
              <a:buNone/>
              <a:defRPr/>
            </a:pPr>
            <a:r>
              <a:rPr lang="th-TH" b="1" dirty="0"/>
              <a:t>ตามกฎหมาย</a:t>
            </a:r>
            <a:r>
              <a:rPr lang="es-HN" b="1" dirty="0"/>
              <a:t>:</a:t>
            </a:r>
          </a:p>
          <a:p>
            <a:pPr eaLnBrk="1" fontAlgn="auto" hangingPunct="1">
              <a:spcAft>
                <a:spcPts val="0"/>
              </a:spcAft>
              <a:buFont typeface="Wingdings" pitchFamily="2" charset="2"/>
              <a:buChar char="v"/>
              <a:defRPr/>
            </a:pPr>
            <a:r>
              <a:rPr lang="th-TH" b="1" dirty="0"/>
              <a:t>นายจ้าง</a:t>
            </a:r>
            <a:r>
              <a:rPr lang="th-TH" b="1" dirty="0" smtClean="0"/>
              <a:t>ต้องเตือนคุณถึงสถานที่</a:t>
            </a:r>
            <a:r>
              <a:rPr lang="th-TH" b="1" dirty="0"/>
              <a:t>ที่มีการใช้ยาปราบศัตรูพืช</a:t>
            </a:r>
            <a:endParaRPr lang="en-US" b="1" dirty="0"/>
          </a:p>
          <a:p>
            <a:pPr marL="0" indent="0" eaLnBrk="1" fontAlgn="auto" hangingPunct="1">
              <a:spcAft>
                <a:spcPts val="0"/>
              </a:spcAft>
              <a:buNone/>
              <a:defRPr/>
            </a:pPr>
            <a:endParaRPr lang="en-US" b="1" dirty="0"/>
          </a:p>
          <a:p>
            <a:pPr marL="0" indent="0" eaLnBrk="1" fontAlgn="auto" hangingPunct="1">
              <a:spcAft>
                <a:spcPts val="0"/>
              </a:spcAft>
              <a:buNone/>
              <a:defRPr/>
            </a:pPr>
            <a:endParaRPr lang="es-HN" b="1" dirty="0"/>
          </a:p>
          <a:p>
            <a:pPr eaLnBrk="1" fontAlgn="auto" hangingPunct="1">
              <a:spcAft>
                <a:spcPts val="0"/>
              </a:spcAft>
              <a:buFont typeface="Wingdings" pitchFamily="2" charset="2"/>
              <a:buChar char="v"/>
              <a:defRPr/>
            </a:pPr>
            <a:r>
              <a:rPr lang="th-TH" b="1" dirty="0"/>
              <a:t>นายจ้าง</a:t>
            </a:r>
            <a:r>
              <a:rPr lang="th-TH" b="1" dirty="0" smtClean="0"/>
              <a:t>ต้องแจ้งคุณไม่ให้เข้าไปในสถานที่ส่วนใดส่วนหนึ่ง เพราะที่นั้นมีการฉีดพ่นยา</a:t>
            </a:r>
            <a:r>
              <a:rPr lang="th-TH" b="1" dirty="0"/>
              <a:t>ปราบ</a:t>
            </a:r>
            <a:r>
              <a:rPr lang="th-TH" b="1" dirty="0" smtClean="0"/>
              <a:t>ศัตรูพืช หรือต้องมีการติดตั้งป้าย ห้ามเข้า </a:t>
            </a:r>
            <a:endParaRPr lang="en-US" dirty="0"/>
          </a:p>
        </p:txBody>
      </p:sp>
      <p:sp>
        <p:nvSpPr>
          <p:cNvPr id="31748" name="Content Placeholder 3"/>
          <p:cNvSpPr>
            <a:spLocks noGrp="1"/>
          </p:cNvSpPr>
          <p:nvPr>
            <p:ph sz="half" idx="2"/>
          </p:nvPr>
        </p:nvSpPr>
        <p:spPr>
          <a:xfrm>
            <a:off x="4648200" y="1295400"/>
            <a:ext cx="4038600" cy="4953000"/>
          </a:xfrm>
          <a:ln w="28575">
            <a:solidFill>
              <a:schemeClr val="accent6">
                <a:lumMod val="75000"/>
              </a:schemeClr>
            </a:solidFill>
          </a:ln>
        </p:spPr>
        <p:txBody>
          <a:bodyPr rtlCol="0">
            <a:normAutofit/>
          </a:bodyPr>
          <a:lstStyle/>
          <a:p>
            <a:pPr eaLnBrk="1" fontAlgn="auto" hangingPunct="1">
              <a:spcAft>
                <a:spcPts val="0"/>
              </a:spcAft>
              <a:buFont typeface="Arial" charset="0"/>
              <a:buNone/>
              <a:defRPr/>
            </a:pPr>
            <a:r>
              <a:rPr lang="en-US" sz="2000" b="1" dirty="0"/>
              <a:t>By Law:</a:t>
            </a:r>
          </a:p>
          <a:p>
            <a:pPr eaLnBrk="1" fontAlgn="auto" hangingPunct="1">
              <a:spcAft>
                <a:spcPts val="0"/>
              </a:spcAft>
              <a:buFont typeface="Wingdings" pitchFamily="2" charset="2"/>
              <a:buChar char="v"/>
              <a:defRPr/>
            </a:pPr>
            <a:r>
              <a:rPr lang="en-US" sz="2000" b="1" dirty="0"/>
              <a:t>Your boss must warn you about areas where pesticides have been used.</a:t>
            </a:r>
          </a:p>
          <a:p>
            <a:pPr eaLnBrk="1" fontAlgn="auto" hangingPunct="1">
              <a:spcAft>
                <a:spcPts val="0"/>
              </a:spcAft>
              <a:buFont typeface="Wingdings" pitchFamily="2" charset="2"/>
              <a:buChar char="v"/>
              <a:defRPr/>
            </a:pPr>
            <a:endParaRPr lang="en-US" sz="2000" b="1" dirty="0"/>
          </a:p>
          <a:p>
            <a:pPr eaLnBrk="1" fontAlgn="auto" hangingPunct="1">
              <a:spcAft>
                <a:spcPts val="0"/>
              </a:spcAft>
              <a:buFont typeface="Wingdings" pitchFamily="2" charset="2"/>
              <a:buChar char="v"/>
              <a:defRPr/>
            </a:pPr>
            <a:r>
              <a:rPr lang="en-US" sz="2000" b="1" dirty="0"/>
              <a:t> Your boss </a:t>
            </a:r>
            <a:r>
              <a:rPr lang="en-US" sz="2000" b="1" dirty="0" smtClean="0"/>
              <a:t>must tell </a:t>
            </a:r>
            <a:r>
              <a:rPr lang="en-US" sz="2000" b="1" dirty="0"/>
              <a:t>you not to go into certain areas because pesticides have been sprayed or by putting a “Do Not Enter” sign.</a:t>
            </a:r>
          </a:p>
          <a:p>
            <a:pPr eaLnBrk="1" fontAlgn="auto" hangingPunct="1">
              <a:spcAft>
                <a:spcPts val="0"/>
              </a:spcAft>
              <a:buFont typeface="Arial" charset="0"/>
              <a:buNone/>
              <a:defRPr/>
            </a:pPr>
            <a:endParaRPr lang="en-US" sz="2000" b="1" dirty="0">
              <a:solidFill>
                <a:schemeClr val="bg1"/>
              </a:solidFill>
            </a:endParaRPr>
          </a:p>
          <a:p>
            <a:pPr eaLnBrk="1" fontAlgn="auto" hangingPunct="1">
              <a:spcAft>
                <a:spcPts val="0"/>
              </a:spcAft>
              <a:buFont typeface="Arial" charset="0"/>
              <a:buChar char="•"/>
              <a:defRPr/>
            </a:pPr>
            <a:endParaRPr lang="en-US" sz="2400" dirty="0">
              <a:solidFill>
                <a:schemeClr val="accent5">
                  <a:lumMod val="50000"/>
                </a:schemeClr>
              </a:solidFill>
            </a:endParaRP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th-TH" altLang="en-US" sz="3600" b="1" dirty="0"/>
              <a:t>ยาปราบศัตรูพืช</a:t>
            </a:r>
            <a:r>
              <a:rPr lang="th-TH" altLang="en-US" sz="3600" b="1" dirty="0" smtClean="0"/>
              <a:t>คืออะไร? </a:t>
            </a:r>
            <a:r>
              <a:rPr lang="es-HN" altLang="en-US" sz="2800" dirty="0" smtClean="0"/>
              <a:t>/ </a:t>
            </a:r>
            <a:r>
              <a:rPr lang="en-US" altLang="en-US" sz="2800" dirty="0" smtClean="0"/>
              <a:t>What are Pesticides?</a:t>
            </a:r>
          </a:p>
        </p:txBody>
      </p:sp>
      <p:sp>
        <p:nvSpPr>
          <p:cNvPr id="3" name="Content Placeholder 2"/>
          <p:cNvSpPr>
            <a:spLocks noGrp="1"/>
          </p:cNvSpPr>
          <p:nvPr>
            <p:ph sz="half" idx="1"/>
          </p:nvPr>
        </p:nvSpPr>
        <p:spPr>
          <a:xfrm>
            <a:off x="457200" y="1600200"/>
            <a:ext cx="4038600" cy="44196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a:cs typeface="+mj-cs"/>
              </a:rPr>
              <a:t>มีใครเคยใช้ยา</a:t>
            </a:r>
            <a:r>
              <a:rPr lang="th-TH" altLang="en-US" b="1" dirty="0">
                <a:cs typeface="+mj-cs"/>
              </a:rPr>
              <a:t>ปราบศัตรูพืชเหล่านี้ที่บ้านหรือที่ทำงานบ้างไหม</a:t>
            </a:r>
            <a:r>
              <a:rPr lang="th-TH" altLang="en-US" sz="2400" b="1" dirty="0"/>
              <a:t>?</a:t>
            </a:r>
            <a:endParaRPr lang="es-HN" sz="2400" b="1" dirty="0"/>
          </a:p>
          <a:p>
            <a:pPr eaLnBrk="1" fontAlgn="auto" hangingPunct="1">
              <a:spcAft>
                <a:spcPts val="0"/>
              </a:spcAft>
              <a:buFont typeface="Arial" charset="0"/>
              <a:buNone/>
              <a:defRPr/>
            </a:pPr>
            <a:endParaRPr lang="en-US" b="1" dirty="0">
              <a:solidFill>
                <a:schemeClr val="bg1"/>
              </a:solidFill>
            </a:endParaRPr>
          </a:p>
          <a:p>
            <a:pPr eaLnBrk="1" fontAlgn="auto" hangingPunct="1">
              <a:spcAft>
                <a:spcPts val="0"/>
              </a:spcAft>
              <a:buFont typeface="Arial" charset="0"/>
              <a:buChar char="•"/>
              <a:defRPr/>
            </a:pPr>
            <a:endParaRPr lang="en-US" dirty="0"/>
          </a:p>
        </p:txBody>
      </p:sp>
      <p:sp>
        <p:nvSpPr>
          <p:cNvPr id="7172" name="Content Placeholder 3"/>
          <p:cNvSpPr>
            <a:spLocks noGrp="1"/>
          </p:cNvSpPr>
          <p:nvPr>
            <p:ph sz="half" idx="2"/>
          </p:nvPr>
        </p:nvSpPr>
        <p:spPr>
          <a:xfrm>
            <a:off x="4648200" y="1600200"/>
            <a:ext cx="4038600" cy="44196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Does anyone use any of these pesticides at home or work?</a:t>
            </a:r>
          </a:p>
          <a:p>
            <a:pPr eaLnBrk="1" fontAlgn="auto" hangingPunct="1">
              <a:spcAft>
                <a:spcPts val="0"/>
              </a:spcAft>
              <a:buFont typeface="Arial" charset="0"/>
              <a:buNone/>
              <a:defRPr/>
            </a:pPr>
            <a:endParaRPr lang="en-US" sz="2400" b="1" dirty="0">
              <a:solidFill>
                <a:schemeClr val="bg1"/>
              </a:solidFill>
            </a:endParaRPr>
          </a:p>
          <a:p>
            <a:pPr eaLnBrk="1" fontAlgn="auto" hangingPunct="1">
              <a:spcAft>
                <a:spcPts val="0"/>
              </a:spcAft>
              <a:buFont typeface="Wingdings" pitchFamily="2" charset="2"/>
              <a:buChar char="v"/>
              <a:defRPr/>
            </a:pP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533400" y="533400"/>
            <a:ext cx="7162800" cy="800219"/>
          </a:xfrm>
          <a:prstGeom prst="rect">
            <a:avLst/>
          </a:prstGeom>
          <a:noFill/>
        </p:spPr>
        <p:txBody>
          <a:bodyPr wrap="square" rtlCol="0">
            <a:spAutoFit/>
          </a:bodyPr>
          <a:lstStyle/>
          <a:p>
            <a:r>
              <a:rPr lang="th-TH" sz="2800" b="1" dirty="0" smtClean="0">
                <a:latin typeface="+mn-lt"/>
              </a:rPr>
              <a:t>สัญลักษณ์เตือนความอันตราย</a:t>
            </a:r>
            <a:r>
              <a:rPr lang="en-US" sz="2400" dirty="0" smtClean="0">
                <a:latin typeface="+mn-lt"/>
              </a:rPr>
              <a:t>/Hazard Warnings</a:t>
            </a:r>
            <a:endParaRPr lang="en-US" sz="2400" dirty="0">
              <a:latin typeface="+mn-lt"/>
            </a:endParaRPr>
          </a:p>
          <a:p>
            <a:endParaRPr lang="en-US" dirty="0"/>
          </a:p>
        </p:txBody>
      </p:sp>
      <p:pic>
        <p:nvPicPr>
          <p:cNvPr id="5" name="Picture 4"/>
          <p:cNvPicPr>
            <a:picLocks noChangeAspect="1"/>
          </p:cNvPicPr>
          <p:nvPr/>
        </p:nvPicPr>
        <p:blipFill>
          <a:blip r:embed="rId3"/>
          <a:stretch>
            <a:fillRect/>
          </a:stretch>
        </p:blipFill>
        <p:spPr>
          <a:xfrm>
            <a:off x="511522" y="1179731"/>
            <a:ext cx="2069754" cy="1868269"/>
          </a:xfrm>
          <a:prstGeom prst="rect">
            <a:avLst/>
          </a:prstGeom>
          <a:solidFill>
            <a:schemeClr val="tx1"/>
          </a:solidFill>
          <a:ln>
            <a:solidFill>
              <a:schemeClr val="tx1"/>
            </a:solidFill>
          </a:ln>
        </p:spPr>
      </p:pic>
      <p:pic>
        <p:nvPicPr>
          <p:cNvPr id="6" name="Picture 5"/>
          <p:cNvPicPr>
            <a:picLocks noChangeAspect="1"/>
          </p:cNvPicPr>
          <p:nvPr/>
        </p:nvPicPr>
        <p:blipFill>
          <a:blip r:embed="rId4"/>
          <a:stretch>
            <a:fillRect/>
          </a:stretch>
        </p:blipFill>
        <p:spPr>
          <a:xfrm>
            <a:off x="3505200" y="1179731"/>
            <a:ext cx="2047876" cy="1868269"/>
          </a:xfrm>
          <a:prstGeom prst="rect">
            <a:avLst/>
          </a:prstGeom>
          <a:solidFill>
            <a:schemeClr val="tx1"/>
          </a:solidFill>
          <a:ln>
            <a:solidFill>
              <a:schemeClr val="tx1"/>
            </a:solidFill>
          </a:ln>
        </p:spPr>
      </p:pic>
      <p:pic>
        <p:nvPicPr>
          <p:cNvPr id="7" name="Picture 6"/>
          <p:cNvPicPr>
            <a:picLocks noChangeAspect="1"/>
          </p:cNvPicPr>
          <p:nvPr/>
        </p:nvPicPr>
        <p:blipFill>
          <a:blip r:embed="rId5"/>
          <a:stretch>
            <a:fillRect/>
          </a:stretch>
        </p:blipFill>
        <p:spPr>
          <a:xfrm>
            <a:off x="6476999" y="1176713"/>
            <a:ext cx="1981201" cy="1871287"/>
          </a:xfrm>
          <a:prstGeom prst="rect">
            <a:avLst/>
          </a:prstGeom>
          <a:solidFill>
            <a:schemeClr val="tx1"/>
          </a:solidFill>
          <a:ln>
            <a:solidFill>
              <a:schemeClr val="tx1"/>
            </a:solidFill>
          </a:ln>
        </p:spPr>
      </p:pic>
      <p:sp>
        <p:nvSpPr>
          <p:cNvPr id="8" name="TextBox 7"/>
          <p:cNvSpPr txBox="1"/>
          <p:nvPr/>
        </p:nvSpPr>
        <p:spPr>
          <a:xfrm>
            <a:off x="511522" y="3048000"/>
            <a:ext cx="2536478" cy="4339650"/>
          </a:xfrm>
          <a:prstGeom prst="rect">
            <a:avLst/>
          </a:prstGeom>
          <a:noFill/>
        </p:spPr>
        <p:txBody>
          <a:bodyPr wrap="square" rtlCol="0">
            <a:spAutoFit/>
          </a:bodyPr>
          <a:lstStyle/>
          <a:p>
            <a:r>
              <a:rPr lang="en-US" sz="1400" b="1" u="sng" dirty="0" smtClean="0">
                <a:latin typeface="+mn-lt"/>
              </a:rPr>
              <a:t>Health Hazard:</a:t>
            </a:r>
          </a:p>
          <a:p>
            <a:pPr marL="285750" indent="-285750">
              <a:buFont typeface="Arial" panose="020B0604020202020204" pitchFamily="34" charset="0"/>
              <a:buChar char="•"/>
            </a:pPr>
            <a:r>
              <a:rPr lang="en-US" sz="1400" dirty="0" smtClean="0">
                <a:latin typeface="+mn-lt"/>
              </a:rPr>
              <a:t>Carcinogen</a:t>
            </a:r>
            <a:endParaRPr lang="en-US" sz="1400" dirty="0">
              <a:latin typeface="+mn-lt"/>
            </a:endParaRPr>
          </a:p>
          <a:p>
            <a:pPr marL="285750" indent="-285750">
              <a:buFont typeface="Arial" panose="020B0604020202020204" pitchFamily="34" charset="0"/>
              <a:buChar char="•"/>
            </a:pPr>
            <a:r>
              <a:rPr lang="en-US" sz="1400" dirty="0">
                <a:latin typeface="+mn-lt"/>
              </a:rPr>
              <a:t>Mutagenicity</a:t>
            </a:r>
          </a:p>
          <a:p>
            <a:pPr marL="285750" indent="-285750">
              <a:buFont typeface="Arial" panose="020B0604020202020204" pitchFamily="34" charset="0"/>
              <a:buChar char="•"/>
            </a:pPr>
            <a:r>
              <a:rPr lang="en-US" sz="1400" dirty="0">
                <a:latin typeface="+mn-lt"/>
              </a:rPr>
              <a:t>Reproductive Toxicity</a:t>
            </a:r>
          </a:p>
          <a:p>
            <a:pPr marL="285750" indent="-285750">
              <a:buFont typeface="Arial" panose="020B0604020202020204" pitchFamily="34" charset="0"/>
              <a:buChar char="•"/>
            </a:pPr>
            <a:r>
              <a:rPr lang="en-US" sz="1400" dirty="0">
                <a:latin typeface="+mn-lt"/>
              </a:rPr>
              <a:t>Respiratory Sensitizer</a:t>
            </a:r>
          </a:p>
          <a:p>
            <a:pPr marL="285750" indent="-285750">
              <a:buFont typeface="Arial" panose="020B0604020202020204" pitchFamily="34" charset="0"/>
              <a:buChar char="•"/>
            </a:pPr>
            <a:r>
              <a:rPr lang="en-US" sz="1400" dirty="0">
                <a:latin typeface="+mn-lt"/>
              </a:rPr>
              <a:t>Target Organ Toxicity</a:t>
            </a:r>
          </a:p>
          <a:p>
            <a:pPr marL="285750" indent="-285750">
              <a:buFont typeface="Arial" panose="020B0604020202020204" pitchFamily="34" charset="0"/>
              <a:buChar char="•"/>
            </a:pPr>
            <a:r>
              <a:rPr lang="en-US" sz="1400" dirty="0">
                <a:latin typeface="+mn-lt"/>
              </a:rPr>
              <a:t>Aspiration </a:t>
            </a:r>
            <a:r>
              <a:rPr lang="en-US" sz="1400" dirty="0" smtClean="0">
                <a:latin typeface="+mn-lt"/>
              </a:rPr>
              <a:t>Toxicity</a:t>
            </a:r>
            <a:endParaRPr lang="th-TH" sz="1400" dirty="0" smtClean="0">
              <a:latin typeface="+mn-lt"/>
            </a:endParaRPr>
          </a:p>
          <a:p>
            <a:endParaRPr lang="th-TH" sz="800" dirty="0" smtClean="0">
              <a:latin typeface="+mn-lt"/>
            </a:endParaRPr>
          </a:p>
          <a:p>
            <a:r>
              <a:rPr lang="th-TH" sz="1600" b="1" u="sng" dirty="0" smtClean="0"/>
              <a:t>อันตราย</a:t>
            </a:r>
            <a:r>
              <a:rPr lang="th-TH" sz="1600" b="1" u="sng" dirty="0"/>
              <a:t>ต่อสุขภาพ</a:t>
            </a:r>
            <a:r>
              <a:rPr lang="th-TH" sz="1600" b="1" u="sng" dirty="0" smtClean="0"/>
              <a:t>:</a:t>
            </a:r>
            <a:endParaRPr lang="th-TH" sz="1600" b="1" u="sng" dirty="0"/>
          </a:p>
          <a:p>
            <a:pPr marL="285750" indent="-285750">
              <a:buFont typeface="Arial" panose="020B0604020202020204" pitchFamily="34" charset="0"/>
              <a:buChar char="•"/>
            </a:pPr>
            <a:r>
              <a:rPr lang="th-TH" sz="1600" b="1" dirty="0" smtClean="0"/>
              <a:t>มีสาร</a:t>
            </a:r>
            <a:r>
              <a:rPr lang="th-TH" sz="1600" b="1" dirty="0"/>
              <a:t>ก่อ</a:t>
            </a:r>
            <a:r>
              <a:rPr lang="th-TH" sz="1600" b="1" dirty="0" smtClean="0"/>
              <a:t>มะเร็ง</a:t>
            </a:r>
          </a:p>
          <a:p>
            <a:pPr marL="285750" indent="-285750">
              <a:buFont typeface="Arial" panose="020B0604020202020204" pitchFamily="34" charset="0"/>
              <a:buChar char="•"/>
            </a:pPr>
            <a:r>
              <a:rPr lang="th-TH" sz="1600" b="1" dirty="0" smtClean="0"/>
              <a:t>ผลต่อระบบพันธุกรรม</a:t>
            </a:r>
          </a:p>
          <a:p>
            <a:pPr marL="285750" indent="-285750">
              <a:buFont typeface="Arial" panose="020B0604020202020204" pitchFamily="34" charset="0"/>
              <a:buChar char="•"/>
            </a:pPr>
            <a:r>
              <a:rPr lang="th-TH" sz="1600" b="1" dirty="0" smtClean="0"/>
              <a:t>พิษ</a:t>
            </a:r>
            <a:r>
              <a:rPr lang="th-TH" sz="1600" b="1" dirty="0"/>
              <a:t>ต่อระบบ</a:t>
            </a:r>
            <a:r>
              <a:rPr lang="th-TH" sz="1600" b="1" dirty="0" smtClean="0"/>
              <a:t>สืบพันธุ์</a:t>
            </a:r>
          </a:p>
          <a:p>
            <a:pPr marL="285750" indent="-285750">
              <a:buFont typeface="Arial" panose="020B0604020202020204" pitchFamily="34" charset="0"/>
              <a:buChar char="•"/>
            </a:pPr>
            <a:r>
              <a:rPr lang="th-TH" sz="1600" b="1" dirty="0" smtClean="0"/>
              <a:t>ผลต่อระบบทาง</a:t>
            </a:r>
            <a:r>
              <a:rPr lang="th-TH" sz="1600" b="1" dirty="0"/>
              <a:t>เดิน</a:t>
            </a:r>
            <a:r>
              <a:rPr lang="th-TH" sz="1600" b="1" dirty="0" smtClean="0"/>
              <a:t>หายใจ</a:t>
            </a:r>
          </a:p>
          <a:p>
            <a:pPr marL="285750" indent="-285750">
              <a:buFont typeface="Arial" panose="020B0604020202020204" pitchFamily="34" charset="0"/>
              <a:buChar char="•"/>
            </a:pPr>
            <a:r>
              <a:rPr lang="th-TH" sz="1600" b="1" dirty="0"/>
              <a:t>พิษ</a:t>
            </a:r>
            <a:r>
              <a:rPr lang="th-TH" sz="1600" b="1" dirty="0" smtClean="0"/>
              <a:t>ต่ออวัยวะสำคัญ</a:t>
            </a:r>
          </a:p>
          <a:p>
            <a:pPr marL="285750" indent="-285750">
              <a:buFont typeface="Arial" panose="020B0604020202020204" pitchFamily="34" charset="0"/>
              <a:buChar char="•"/>
            </a:pPr>
            <a:r>
              <a:rPr lang="th-TH" sz="1600" b="1" dirty="0" smtClean="0"/>
              <a:t>อาการหืดหอบหรือสำลัก</a:t>
            </a:r>
            <a:endParaRPr lang="en-US" sz="1600" b="1" dirty="0" smtClean="0">
              <a:latin typeface="+mn-lt"/>
            </a:endParaRPr>
          </a:p>
          <a:p>
            <a:pPr marL="285750" indent="-285750">
              <a:buFont typeface="Arial" panose="020B0604020202020204" pitchFamily="34" charset="0"/>
              <a:buChar char="•"/>
            </a:pPr>
            <a:endParaRPr lang="en-US" sz="1200" dirty="0">
              <a:latin typeface="+mn-lt"/>
            </a:endParaRPr>
          </a:p>
          <a:p>
            <a:pPr marL="285750" indent="-285750">
              <a:buFont typeface="Arial" panose="020B0604020202020204" pitchFamily="34" charset="0"/>
              <a:buChar char="•"/>
            </a:pPr>
            <a:endParaRPr lang="en-US" sz="1200" dirty="0" smtClean="0">
              <a:latin typeface="+mn-lt"/>
            </a:endParaRPr>
          </a:p>
          <a:p>
            <a:endParaRPr lang="en-US" sz="1600" i="1" dirty="0">
              <a:solidFill>
                <a:schemeClr val="tx2"/>
              </a:solidFill>
              <a:latin typeface="+mn-lt"/>
            </a:endParaRPr>
          </a:p>
          <a:p>
            <a:endParaRPr lang="en-US" dirty="0"/>
          </a:p>
        </p:txBody>
      </p:sp>
      <p:sp>
        <p:nvSpPr>
          <p:cNvPr id="9" name="TextBox 8"/>
          <p:cNvSpPr txBox="1"/>
          <p:nvPr/>
        </p:nvSpPr>
        <p:spPr>
          <a:xfrm>
            <a:off x="3493167" y="3031958"/>
            <a:ext cx="2928939" cy="4401205"/>
          </a:xfrm>
          <a:prstGeom prst="rect">
            <a:avLst/>
          </a:prstGeom>
          <a:noFill/>
        </p:spPr>
        <p:txBody>
          <a:bodyPr wrap="square" rtlCol="0">
            <a:spAutoFit/>
          </a:bodyPr>
          <a:lstStyle/>
          <a:p>
            <a:r>
              <a:rPr lang="en-US" sz="1400" b="1" u="sng" dirty="0" smtClean="0">
                <a:latin typeface="+mn-lt"/>
              </a:rPr>
              <a:t>Exclamation Mark:</a:t>
            </a:r>
          </a:p>
          <a:p>
            <a:pPr marL="285750" indent="-285750">
              <a:buFont typeface="Arial" panose="020B0604020202020204" pitchFamily="34" charset="0"/>
              <a:buChar char="•"/>
            </a:pPr>
            <a:r>
              <a:rPr lang="en-US" sz="1400" dirty="0">
                <a:latin typeface="+mn-lt"/>
              </a:rPr>
              <a:t>Irritant (skin and eye)</a:t>
            </a:r>
          </a:p>
          <a:p>
            <a:pPr marL="285750" indent="-285750">
              <a:buFont typeface="Arial" panose="020B0604020202020204" pitchFamily="34" charset="0"/>
              <a:buChar char="•"/>
            </a:pPr>
            <a:r>
              <a:rPr lang="en-US" sz="1400" dirty="0">
                <a:latin typeface="+mn-lt"/>
              </a:rPr>
              <a:t>Skin Sensitizer</a:t>
            </a:r>
          </a:p>
          <a:p>
            <a:pPr marL="285750" indent="-285750">
              <a:buFont typeface="Arial" panose="020B0604020202020204" pitchFamily="34" charset="0"/>
              <a:buChar char="•"/>
            </a:pPr>
            <a:r>
              <a:rPr lang="en-US" sz="1400" dirty="0">
                <a:latin typeface="+mn-lt"/>
              </a:rPr>
              <a:t>Acute Toxicity (harmful)</a:t>
            </a:r>
          </a:p>
          <a:p>
            <a:pPr marL="285750" indent="-285750">
              <a:buFont typeface="Arial" panose="020B0604020202020204" pitchFamily="34" charset="0"/>
              <a:buChar char="•"/>
            </a:pPr>
            <a:r>
              <a:rPr lang="en-US" sz="1400" dirty="0">
                <a:latin typeface="+mn-lt"/>
              </a:rPr>
              <a:t>Narcotic Effects</a:t>
            </a:r>
          </a:p>
          <a:p>
            <a:pPr marL="285750" indent="-285750">
              <a:buFont typeface="Arial" panose="020B0604020202020204" pitchFamily="34" charset="0"/>
              <a:buChar char="•"/>
            </a:pPr>
            <a:r>
              <a:rPr lang="en-US" sz="1400" dirty="0">
                <a:latin typeface="+mn-lt"/>
              </a:rPr>
              <a:t>Respiratory Tract Irritant</a:t>
            </a:r>
          </a:p>
          <a:p>
            <a:pPr marL="285750" indent="-285750">
              <a:buFont typeface="Arial" panose="020B0604020202020204" pitchFamily="34" charset="0"/>
              <a:buChar char="•"/>
            </a:pPr>
            <a:r>
              <a:rPr lang="en-US" sz="1400" dirty="0">
                <a:latin typeface="+mn-lt"/>
              </a:rPr>
              <a:t>Hazardous to Ozone Layer (</a:t>
            </a:r>
            <a:r>
              <a:rPr lang="en-US" sz="1400" dirty="0" smtClean="0">
                <a:latin typeface="+mn-lt"/>
              </a:rPr>
              <a:t>Non-Mandatory</a:t>
            </a:r>
            <a:endParaRPr lang="th-TH" sz="1400" dirty="0" smtClean="0">
              <a:latin typeface="+mn-lt"/>
            </a:endParaRPr>
          </a:p>
          <a:p>
            <a:endParaRPr lang="en-US" sz="1000" dirty="0" smtClean="0">
              <a:latin typeface="+mn-lt"/>
            </a:endParaRPr>
          </a:p>
          <a:p>
            <a:r>
              <a:rPr lang="th-TH" sz="1600" b="1" u="sng" dirty="0" smtClean="0"/>
              <a:t>เครื่องหมายอัศเจรีย์หรือเครื่องหมายตกใจ:</a:t>
            </a:r>
          </a:p>
          <a:p>
            <a:pPr marL="171450" indent="-171450">
              <a:buFont typeface="Arial" panose="020B0604020202020204" pitchFamily="34" charset="0"/>
              <a:buChar char="•"/>
            </a:pPr>
            <a:r>
              <a:rPr lang="th-TH" sz="1600" b="1" dirty="0" smtClean="0"/>
              <a:t>อาการ</a:t>
            </a:r>
            <a:r>
              <a:rPr lang="th-TH" sz="1600" b="1" dirty="0"/>
              <a:t>ระคายเคือง (ผิวหนังและตา</a:t>
            </a:r>
            <a:r>
              <a:rPr lang="th-TH" sz="1600" b="1" dirty="0" smtClean="0"/>
              <a:t>)</a:t>
            </a:r>
          </a:p>
          <a:p>
            <a:pPr marL="171450" indent="-171450">
              <a:buFont typeface="Arial" panose="020B0604020202020204" pitchFamily="34" charset="0"/>
              <a:buChar char="•"/>
            </a:pPr>
            <a:r>
              <a:rPr lang="th-TH" sz="1600" b="1" dirty="0" smtClean="0"/>
              <a:t>อาการแพ้ของผิวหนัง</a:t>
            </a:r>
          </a:p>
          <a:p>
            <a:pPr marL="171450" indent="-171450">
              <a:buFont typeface="Arial" panose="020B0604020202020204" pitchFamily="34" charset="0"/>
              <a:buChar char="•"/>
            </a:pPr>
            <a:r>
              <a:rPr lang="th-TH" sz="1600" b="1" dirty="0" smtClean="0"/>
              <a:t>สารพิษเฉียบพลัน </a:t>
            </a:r>
            <a:r>
              <a:rPr lang="th-TH" sz="1600" b="1" dirty="0"/>
              <a:t>(ที่เป็นอันตราย</a:t>
            </a:r>
            <a:r>
              <a:rPr lang="th-TH" sz="1600" b="1" dirty="0" smtClean="0"/>
              <a:t>)</a:t>
            </a:r>
          </a:p>
          <a:p>
            <a:pPr marL="171450" indent="-171450">
              <a:buFont typeface="Arial" panose="020B0604020202020204" pitchFamily="34" charset="0"/>
              <a:buChar char="•"/>
            </a:pPr>
            <a:r>
              <a:rPr lang="th-TH" sz="1600" b="1" dirty="0" smtClean="0"/>
              <a:t>มีผลทางสารเสพติด</a:t>
            </a:r>
          </a:p>
          <a:p>
            <a:pPr marL="171450" indent="-171450">
              <a:buFont typeface="Arial" panose="020B0604020202020204" pitchFamily="34" charset="0"/>
              <a:buChar char="•"/>
            </a:pPr>
            <a:r>
              <a:rPr lang="th-TH" sz="1600" b="1" dirty="0" smtClean="0"/>
              <a:t>อาการ</a:t>
            </a:r>
            <a:r>
              <a:rPr lang="th-TH" sz="1600" b="1" dirty="0"/>
              <a:t>ระคายเคืองระบบทางเดิน</a:t>
            </a:r>
            <a:r>
              <a:rPr lang="th-TH" sz="1600" b="1" dirty="0" smtClean="0"/>
              <a:t>หายใจ</a:t>
            </a:r>
          </a:p>
          <a:p>
            <a:pPr marL="171450" indent="-171450">
              <a:buFont typeface="Arial" panose="020B0604020202020204" pitchFamily="34" charset="0"/>
              <a:buChar char="•"/>
            </a:pPr>
            <a:r>
              <a:rPr lang="th-TH" sz="1600" b="1" dirty="0" smtClean="0"/>
              <a:t>อันตราย</a:t>
            </a:r>
            <a:r>
              <a:rPr lang="th-TH" sz="1600" b="1" dirty="0"/>
              <a:t>ต่อชั้นโอโซน </a:t>
            </a:r>
            <a:r>
              <a:rPr lang="th-TH" sz="1600" b="1" dirty="0" smtClean="0"/>
              <a:t>(ไม่ได้บังคับให้แจ้ง)</a:t>
            </a:r>
            <a:endParaRPr lang="en-US" sz="1600" b="1" dirty="0">
              <a:latin typeface="+mn-lt"/>
            </a:endParaRPr>
          </a:p>
          <a:p>
            <a:endParaRPr lang="en-US" sz="1600" i="1" dirty="0" smtClean="0">
              <a:solidFill>
                <a:schemeClr val="tx2"/>
              </a:solidFill>
              <a:latin typeface="+mn-lt"/>
            </a:endParaRPr>
          </a:p>
          <a:p>
            <a:endParaRPr lang="en-US" sz="1200" dirty="0"/>
          </a:p>
          <a:p>
            <a:endParaRPr lang="en-US" dirty="0"/>
          </a:p>
        </p:txBody>
      </p:sp>
      <p:sp>
        <p:nvSpPr>
          <p:cNvPr id="10" name="TextBox 9"/>
          <p:cNvSpPr txBox="1"/>
          <p:nvPr/>
        </p:nvSpPr>
        <p:spPr>
          <a:xfrm>
            <a:off x="6476999" y="3063388"/>
            <a:ext cx="2143125" cy="2708434"/>
          </a:xfrm>
          <a:prstGeom prst="rect">
            <a:avLst/>
          </a:prstGeom>
          <a:noFill/>
        </p:spPr>
        <p:txBody>
          <a:bodyPr wrap="square" rtlCol="0">
            <a:spAutoFit/>
          </a:bodyPr>
          <a:lstStyle/>
          <a:p>
            <a:r>
              <a:rPr lang="en-US" sz="1400" b="1" u="sng" dirty="0" smtClean="0">
                <a:latin typeface="+mn-lt"/>
              </a:rPr>
              <a:t>Skull and Crossbones:</a:t>
            </a:r>
          </a:p>
          <a:p>
            <a:pPr marL="285750" indent="-285750">
              <a:buFont typeface="Arial" panose="020B0604020202020204" pitchFamily="34" charset="0"/>
              <a:buChar char="•"/>
            </a:pPr>
            <a:r>
              <a:rPr lang="en-US" sz="1400" dirty="0">
                <a:latin typeface="+mn-lt"/>
              </a:rPr>
              <a:t>Acute Toxicity (fatal or toxic</a:t>
            </a:r>
            <a:r>
              <a:rPr lang="en-US" sz="1400" dirty="0" smtClean="0">
                <a:latin typeface="+mn-lt"/>
              </a:rPr>
              <a:t>)</a:t>
            </a:r>
          </a:p>
          <a:p>
            <a:endParaRPr lang="th-TH" sz="1400" dirty="0">
              <a:latin typeface="+mn-lt"/>
            </a:endParaRPr>
          </a:p>
          <a:p>
            <a:r>
              <a:rPr lang="th-TH" sz="1600" b="1" u="sng" dirty="0" smtClean="0">
                <a:latin typeface="+mn-lt"/>
              </a:rPr>
              <a:t>ห้วกระโหลกและกระดูกไขว้</a:t>
            </a:r>
            <a:r>
              <a:rPr lang="th-TH" sz="1600" b="1" u="sng" dirty="0"/>
              <a:t> :</a:t>
            </a:r>
            <a:endParaRPr lang="th-TH" sz="1600" b="1" u="sng" dirty="0" smtClean="0">
              <a:latin typeface="+mn-lt"/>
            </a:endParaRPr>
          </a:p>
          <a:p>
            <a:pPr marL="342900" indent="-342900">
              <a:buFont typeface="Arial" panose="020B0604020202020204" pitchFamily="34" charset="0"/>
              <a:buChar char="•"/>
            </a:pPr>
            <a:r>
              <a:rPr lang="th-TH" sz="1600" b="1" dirty="0" smtClean="0">
                <a:latin typeface="+mn-lt"/>
              </a:rPr>
              <a:t>สารพิษเฉียบพลัน (เสียชีวิต หรือ </a:t>
            </a:r>
            <a:r>
              <a:rPr lang="th-TH" sz="1600" b="1" dirty="0"/>
              <a:t>มีพิษ</a:t>
            </a:r>
            <a:r>
              <a:rPr lang="th-TH" sz="1600" b="1" dirty="0" smtClean="0"/>
              <a:t>รุนแรง)</a:t>
            </a:r>
            <a:endParaRPr lang="th-TH" sz="1600" b="1" dirty="0" smtClean="0">
              <a:latin typeface="+mn-lt"/>
            </a:endParaRPr>
          </a:p>
          <a:p>
            <a:endParaRPr lang="en-US" sz="2000" i="1" dirty="0" smtClean="0">
              <a:solidFill>
                <a:schemeClr val="tx2"/>
              </a:solidFill>
              <a:latin typeface="+mn-lt"/>
            </a:endParaRPr>
          </a:p>
          <a:p>
            <a:endParaRPr lang="en-US" sz="1200" dirty="0"/>
          </a:p>
          <a:p>
            <a:endParaRPr lang="en-US" dirty="0"/>
          </a:p>
        </p:txBody>
      </p:sp>
    </p:spTree>
    <p:extLst>
      <p:ext uri="{BB962C8B-B14F-4D97-AF65-F5344CB8AC3E}">
        <p14:creationId xmlns:p14="http://schemas.microsoft.com/office/powerpoint/2010/main" val="8098013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274638"/>
            <a:ext cx="8229600" cy="1020762"/>
          </a:xfrm>
        </p:spPr>
        <p:txBody>
          <a:bodyPr/>
          <a:lstStyle/>
          <a:p>
            <a:pPr eaLnBrk="1" hangingPunct="1"/>
            <a:r>
              <a:rPr lang="th-TH" altLang="en-US" sz="3200" b="1" dirty="0"/>
              <a:t>รู้ถึงสิทธิของคุณ</a:t>
            </a:r>
            <a:r>
              <a:rPr lang="es-HN" altLang="en-US" sz="2800" b="1" dirty="0"/>
              <a:t>/ </a:t>
            </a:r>
            <a:r>
              <a:rPr lang="es-HN" altLang="en-US" sz="2800" b="1" dirty="0" err="1"/>
              <a:t>Know</a:t>
            </a:r>
            <a:r>
              <a:rPr lang="es-HN" altLang="en-US" sz="2800" b="1" dirty="0"/>
              <a:t> </a:t>
            </a:r>
            <a:r>
              <a:rPr lang="en-US" altLang="en-US" sz="2800" b="1" dirty="0"/>
              <a:t>Your Rights</a:t>
            </a:r>
            <a:endParaRPr lang="en-US" altLang="en-US" sz="2800" b="1" dirty="0" smtClean="0"/>
          </a:p>
        </p:txBody>
      </p:sp>
      <p:sp>
        <p:nvSpPr>
          <p:cNvPr id="20483" name="Content Placeholder 2"/>
          <p:cNvSpPr>
            <a:spLocks noGrp="1"/>
          </p:cNvSpPr>
          <p:nvPr>
            <p:ph sz="half" idx="1"/>
          </p:nvPr>
        </p:nvSpPr>
        <p:spPr>
          <a:xfrm>
            <a:off x="457200" y="1447800"/>
            <a:ext cx="4038600" cy="4800600"/>
          </a:xfrm>
          <a:ln w="28575">
            <a:solidFill>
              <a:schemeClr val="accent5">
                <a:lumMod val="50000"/>
              </a:schemeClr>
            </a:solidFill>
          </a:ln>
        </p:spPr>
        <p:txBody>
          <a:bodyPr rtlCol="0">
            <a:normAutofit/>
          </a:bodyPr>
          <a:lstStyle/>
          <a:p>
            <a:pPr eaLnBrk="1" fontAlgn="auto" hangingPunct="1">
              <a:spcAft>
                <a:spcPts val="0"/>
              </a:spcAft>
              <a:buFont typeface="Arial" charset="0"/>
              <a:buNone/>
              <a:defRPr/>
            </a:pPr>
            <a:r>
              <a:rPr lang="th-TH" b="1" dirty="0"/>
              <a:t>ตามกฎหมาย </a:t>
            </a:r>
            <a:r>
              <a:rPr lang="es-HN" b="1" dirty="0" smtClean="0"/>
              <a:t>:</a:t>
            </a:r>
            <a:endParaRPr lang="es-HN" b="1" dirty="0"/>
          </a:p>
          <a:p>
            <a:pPr eaLnBrk="1" fontAlgn="auto" hangingPunct="1">
              <a:spcAft>
                <a:spcPts val="0"/>
              </a:spcAft>
              <a:buFont typeface="Wingdings" pitchFamily="2" charset="2"/>
              <a:buChar char="v"/>
              <a:defRPr/>
            </a:pPr>
            <a:r>
              <a:rPr lang="th-TH" b="1" dirty="0" smtClean="0"/>
              <a:t>นายจ้างต้องไม่ให้คุณเข้าไปทำงานในพื้นที่ที่กำลังมีการฉีดพ่นยาปราบศัตรูพืช หรือในพื้นทีที่</a:t>
            </a:r>
            <a:r>
              <a:rPr lang="th-TH" b="1" dirty="0"/>
              <a:t>ยาปราบ</a:t>
            </a:r>
            <a:r>
              <a:rPr lang="th-TH" b="1" dirty="0" smtClean="0"/>
              <a:t>ศัตรูพืชสามารถปลิวมาโดนตัวคุณได้</a:t>
            </a:r>
            <a:r>
              <a:rPr lang="es-HN" b="1" dirty="0"/>
              <a:t/>
            </a:r>
            <a:br>
              <a:rPr lang="es-HN" b="1" dirty="0"/>
            </a:br>
            <a:endParaRPr lang="es-HN" b="1" dirty="0"/>
          </a:p>
          <a:p>
            <a:pPr eaLnBrk="1" fontAlgn="auto" hangingPunct="1">
              <a:spcAft>
                <a:spcPts val="0"/>
              </a:spcAft>
              <a:buFont typeface="Wingdings" pitchFamily="2" charset="2"/>
              <a:buChar char="v"/>
              <a:defRPr/>
            </a:pPr>
            <a:r>
              <a:rPr lang="th-TH" b="1" dirty="0" smtClean="0"/>
              <a:t>นายจ้าง</a:t>
            </a:r>
            <a:r>
              <a:rPr lang="th-TH" b="1" dirty="0"/>
              <a:t>ต้องไม่ให้คุณเข้า</a:t>
            </a:r>
            <a:r>
              <a:rPr lang="th-TH" b="1" dirty="0" smtClean="0"/>
              <a:t>ไปใน</a:t>
            </a:r>
            <a:r>
              <a:rPr lang="th-TH" b="1" dirty="0"/>
              <a:t>พื้นที่</a:t>
            </a:r>
            <a:r>
              <a:rPr lang="th-TH" b="1" dirty="0" smtClean="0"/>
              <a:t>ที่เพิ่งมีการ</a:t>
            </a:r>
            <a:r>
              <a:rPr lang="th-TH" b="1" dirty="0"/>
              <a:t>ฉีดพ่นยาปราบศัตรูพืช</a:t>
            </a:r>
            <a:endParaRPr lang="en-US" b="1" dirty="0"/>
          </a:p>
        </p:txBody>
      </p:sp>
      <p:sp>
        <p:nvSpPr>
          <p:cNvPr id="33796" name="Content Placeholder 3"/>
          <p:cNvSpPr>
            <a:spLocks noGrp="1"/>
          </p:cNvSpPr>
          <p:nvPr>
            <p:ph sz="half" idx="2"/>
          </p:nvPr>
        </p:nvSpPr>
        <p:spPr>
          <a:xfrm>
            <a:off x="4648200" y="1447800"/>
            <a:ext cx="4038600" cy="4800600"/>
          </a:xfrm>
          <a:ln w="28575">
            <a:solidFill>
              <a:schemeClr val="accent6">
                <a:lumMod val="75000"/>
              </a:schemeClr>
            </a:solidFill>
          </a:ln>
        </p:spPr>
        <p:txBody>
          <a:bodyPr rtlCol="0">
            <a:normAutofit/>
          </a:bodyPr>
          <a:lstStyle/>
          <a:p>
            <a:pPr eaLnBrk="1" fontAlgn="auto" hangingPunct="1">
              <a:spcAft>
                <a:spcPts val="0"/>
              </a:spcAft>
              <a:buFont typeface="Arial" charset="0"/>
              <a:buNone/>
              <a:defRPr/>
            </a:pPr>
            <a:r>
              <a:rPr lang="en-US" sz="2400" b="1" dirty="0"/>
              <a:t>By Law:</a:t>
            </a:r>
          </a:p>
          <a:p>
            <a:pPr eaLnBrk="1" fontAlgn="auto" hangingPunct="1">
              <a:spcAft>
                <a:spcPts val="0"/>
              </a:spcAft>
              <a:buFont typeface="Wingdings" pitchFamily="2" charset="2"/>
              <a:buChar char="v"/>
              <a:defRPr/>
            </a:pPr>
            <a:r>
              <a:rPr lang="en-US" sz="2400" b="1" dirty="0"/>
              <a:t>Your boss must NOT let you work in areas where pesticides are being applied or where pesticides may drift onto you. </a:t>
            </a:r>
            <a:br>
              <a:rPr lang="en-US" sz="2400" b="1" dirty="0"/>
            </a:br>
            <a:r>
              <a:rPr lang="en-US" sz="2400" b="1" dirty="0"/>
              <a:t/>
            </a:r>
            <a:br>
              <a:rPr lang="en-US" sz="2400" b="1" dirty="0"/>
            </a:br>
            <a:endParaRPr lang="en-US" sz="2400" b="1" dirty="0"/>
          </a:p>
          <a:p>
            <a:pPr eaLnBrk="1" fontAlgn="auto" hangingPunct="1">
              <a:spcAft>
                <a:spcPts val="0"/>
              </a:spcAft>
              <a:buFont typeface="Wingdings" pitchFamily="2" charset="2"/>
              <a:buChar char="v"/>
              <a:defRPr/>
            </a:pPr>
            <a:r>
              <a:rPr lang="en-US" sz="2400" b="1" dirty="0"/>
              <a:t>Your boss must not make you go into areas where pesticides have recently been applied. </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p:txBody>
          <a:bodyPr rtlCol="0">
            <a:normAutofit/>
          </a:bodyPr>
          <a:lstStyle/>
          <a:p>
            <a:pPr eaLnBrk="1" fontAlgn="auto" hangingPunct="1">
              <a:spcAft>
                <a:spcPts val="0"/>
              </a:spcAft>
              <a:defRPr/>
            </a:pPr>
            <a:r>
              <a:rPr lang="th-TH" altLang="en-US" sz="3200" b="1" dirty="0"/>
              <a:t>รู้ถึงสิทธิของคุณ</a:t>
            </a:r>
            <a:r>
              <a:rPr lang="es-HN" altLang="en-US" sz="2800" b="1" dirty="0"/>
              <a:t>/ </a:t>
            </a:r>
            <a:r>
              <a:rPr lang="es-HN" altLang="en-US" sz="2800" b="1" dirty="0" err="1"/>
              <a:t>Know</a:t>
            </a:r>
            <a:r>
              <a:rPr lang="es-HN" altLang="en-US" sz="2800" b="1" dirty="0"/>
              <a:t> </a:t>
            </a:r>
            <a:r>
              <a:rPr lang="en-US" altLang="en-US" sz="2800" b="1" dirty="0"/>
              <a:t>Your Rights</a:t>
            </a:r>
            <a:endParaRPr lang="en-US" sz="2800" b="1" dirty="0">
              <a:solidFill>
                <a:schemeClr val="accent5">
                  <a:lumMod val="50000"/>
                </a:schemeClr>
              </a:solidFill>
            </a:endParaRPr>
          </a:p>
        </p:txBody>
      </p:sp>
      <p:sp>
        <p:nvSpPr>
          <p:cNvPr id="3" name="Content Placeholder 2"/>
          <p:cNvSpPr>
            <a:spLocks noGrp="1"/>
          </p:cNvSpPr>
          <p:nvPr>
            <p:ph sz="half" idx="1"/>
          </p:nvPr>
        </p:nvSpPr>
        <p:spPr>
          <a:xfrm>
            <a:off x="457200" y="1577566"/>
            <a:ext cx="4038600" cy="4495800"/>
          </a:xfrm>
          <a:ln w="28575">
            <a:solidFill>
              <a:schemeClr val="accent5">
                <a:lumMod val="50000"/>
              </a:schemeClr>
            </a:solidFill>
          </a:ln>
        </p:spPr>
        <p:txBody>
          <a:bodyPr rtlCol="0">
            <a:normAutofit/>
          </a:bodyPr>
          <a:lstStyle/>
          <a:p>
            <a:pPr eaLnBrk="1" fontAlgn="auto" hangingPunct="1">
              <a:spcAft>
                <a:spcPts val="0"/>
              </a:spcAft>
              <a:buFont typeface="Arial" charset="0"/>
              <a:buNone/>
              <a:defRPr/>
            </a:pPr>
            <a:r>
              <a:rPr lang="th-TH" b="1" dirty="0"/>
              <a:t>ตามกฎหมาย </a:t>
            </a:r>
            <a:r>
              <a:rPr lang="es-HN" b="1" dirty="0" smtClean="0"/>
              <a:t>:</a:t>
            </a:r>
            <a:endParaRPr lang="es-HN" b="1" dirty="0"/>
          </a:p>
          <a:p>
            <a:pPr eaLnBrk="1" fontAlgn="auto" hangingPunct="1">
              <a:spcAft>
                <a:spcPts val="0"/>
              </a:spcAft>
              <a:buFont typeface="Wingdings" pitchFamily="2" charset="2"/>
              <a:buChar char="v"/>
              <a:defRPr/>
            </a:pPr>
            <a:r>
              <a:rPr lang="th-TH" b="1" dirty="0" smtClean="0"/>
              <a:t>ถ้าหากคุณสัมผัสหรือโดนยาปราบศัตรูพืชขณะอยู่ที่ทำงาน นายจ้างต้องพาคุณไปรับการรักษา พยาบาล</a:t>
            </a:r>
            <a:endParaRPr lang="en-US" b="1" dirty="0"/>
          </a:p>
          <a:p>
            <a:pPr eaLnBrk="1" fontAlgn="auto" hangingPunct="1">
              <a:spcAft>
                <a:spcPts val="0"/>
              </a:spcAft>
              <a:buFont typeface="Wingdings" pitchFamily="2" charset="2"/>
              <a:buChar char="v"/>
              <a:defRPr/>
            </a:pPr>
            <a:endParaRPr lang="es-HN" b="1" dirty="0"/>
          </a:p>
          <a:p>
            <a:pPr eaLnBrk="1" fontAlgn="auto" hangingPunct="1">
              <a:spcAft>
                <a:spcPts val="0"/>
              </a:spcAft>
              <a:buFont typeface="Wingdings" pitchFamily="2" charset="2"/>
              <a:buChar char="v"/>
              <a:defRPr/>
            </a:pPr>
            <a:r>
              <a:rPr lang="th-TH" b="1" dirty="0" smtClean="0"/>
              <a:t>นายจ้างต้องอนุญาติให้คุณปฏิบัติตามข้อกำหนดและระเบียบเหล่านี้ โดยมิต้องกลัวการลงโทษจากนายจ้าง</a:t>
            </a:r>
            <a:endParaRPr lang="en-US" b="1" dirty="0"/>
          </a:p>
          <a:p>
            <a:pPr eaLnBrk="1" fontAlgn="auto" hangingPunct="1">
              <a:spcAft>
                <a:spcPts val="0"/>
              </a:spcAft>
              <a:buFont typeface="Arial" charset="0"/>
              <a:buChar char="•"/>
              <a:defRPr/>
            </a:pPr>
            <a:endParaRPr lang="en-US" dirty="0"/>
          </a:p>
        </p:txBody>
      </p:sp>
      <p:sp>
        <p:nvSpPr>
          <p:cNvPr id="34820" name="Content Placeholder 3"/>
          <p:cNvSpPr>
            <a:spLocks noGrp="1"/>
          </p:cNvSpPr>
          <p:nvPr>
            <p:ph sz="half" idx="2"/>
          </p:nvPr>
        </p:nvSpPr>
        <p:spPr>
          <a:xfrm>
            <a:off x="4648200" y="1600200"/>
            <a:ext cx="4038600" cy="4495800"/>
          </a:xfrm>
          <a:ln w="28575">
            <a:solidFill>
              <a:schemeClr val="accent6">
                <a:lumMod val="75000"/>
              </a:schemeClr>
            </a:solidFill>
          </a:ln>
        </p:spPr>
        <p:txBody>
          <a:bodyPr rtlCol="0">
            <a:normAutofit/>
          </a:bodyPr>
          <a:lstStyle/>
          <a:p>
            <a:pPr eaLnBrk="1" fontAlgn="auto" hangingPunct="1">
              <a:spcAft>
                <a:spcPts val="0"/>
              </a:spcAft>
              <a:buFont typeface="Arial" charset="0"/>
              <a:buNone/>
              <a:defRPr/>
            </a:pPr>
            <a:r>
              <a:rPr lang="en-US" sz="2400" b="1" dirty="0"/>
              <a:t>By Law:</a:t>
            </a:r>
          </a:p>
          <a:p>
            <a:pPr eaLnBrk="1" fontAlgn="auto" hangingPunct="1">
              <a:spcAft>
                <a:spcPts val="0"/>
              </a:spcAft>
              <a:buFont typeface="Wingdings" pitchFamily="2" charset="2"/>
              <a:buChar char="v"/>
              <a:defRPr/>
            </a:pPr>
            <a:r>
              <a:rPr lang="en-US" sz="2400" b="1" dirty="0"/>
              <a:t>If you get pesticides on you while you are at work your boss must bring you to get medical attention.</a:t>
            </a:r>
          </a:p>
          <a:p>
            <a:pPr eaLnBrk="1" fontAlgn="auto" hangingPunct="1">
              <a:spcAft>
                <a:spcPts val="0"/>
              </a:spcAft>
              <a:buFont typeface="Arial" charset="0"/>
              <a:buNone/>
              <a:defRPr/>
            </a:pPr>
            <a:r>
              <a:rPr lang="en-US" sz="2400" b="1" dirty="0"/>
              <a:t/>
            </a:r>
            <a:br>
              <a:rPr lang="en-US" sz="2400" b="1" dirty="0"/>
            </a:br>
            <a:endParaRPr lang="en-US" sz="2400" b="1" dirty="0"/>
          </a:p>
          <a:p>
            <a:pPr eaLnBrk="1" fontAlgn="auto" hangingPunct="1">
              <a:spcAft>
                <a:spcPts val="0"/>
              </a:spcAft>
              <a:buFont typeface="Wingdings" pitchFamily="2" charset="2"/>
              <a:buChar char="v"/>
              <a:defRPr/>
            </a:pPr>
            <a:r>
              <a:rPr lang="en-US" sz="2400" b="1" dirty="0"/>
              <a:t>You must be allowed to follow these rules without getting punished by your boss.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304800"/>
            <a:ext cx="8229600" cy="960438"/>
          </a:xfrm>
        </p:spPr>
        <p:txBody>
          <a:bodyPr/>
          <a:lstStyle/>
          <a:p>
            <a:pPr eaLnBrk="1" hangingPunct="1"/>
            <a:r>
              <a:rPr lang="th-TH" altLang="en-US" sz="3200" b="1" dirty="0" smtClean="0"/>
              <a:t>สุขอนามัยในสถานที่ทำงาน</a:t>
            </a:r>
            <a:r>
              <a:rPr lang="en-US" altLang="en-US" sz="2800" b="1" dirty="0" smtClean="0"/>
              <a:t>/ Field Sanitation</a:t>
            </a:r>
            <a:endParaRPr lang="en-US" altLang="en-US" sz="2400" b="1" dirty="0" smtClean="0"/>
          </a:p>
        </p:txBody>
      </p:sp>
      <p:sp>
        <p:nvSpPr>
          <p:cNvPr id="21507" name="Content Placeholder 2"/>
          <p:cNvSpPr>
            <a:spLocks noGrp="1"/>
          </p:cNvSpPr>
          <p:nvPr>
            <p:ph sz="half" idx="1"/>
          </p:nvPr>
        </p:nvSpPr>
        <p:spPr>
          <a:xfrm>
            <a:off x="457200" y="1447800"/>
            <a:ext cx="4038600" cy="49530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altLang="en-US" b="1" dirty="0" smtClean="0"/>
              <a:t>สถานที่ที่คุณทำงานมีห้องน้ำหรือไม่</a:t>
            </a:r>
            <a:r>
              <a:rPr lang="en-US" b="1" dirty="0"/>
              <a:t> ?</a:t>
            </a:r>
          </a:p>
          <a:p>
            <a:pPr marL="0" indent="0" eaLnBrk="1" fontAlgn="auto" hangingPunct="1">
              <a:spcAft>
                <a:spcPts val="0"/>
              </a:spcAft>
              <a:buNone/>
              <a:defRPr/>
            </a:pPr>
            <a:endParaRPr lang="es-HN" b="1" dirty="0"/>
          </a:p>
          <a:p>
            <a:pPr eaLnBrk="1" fontAlgn="auto" hangingPunct="1">
              <a:spcAft>
                <a:spcPts val="0"/>
              </a:spcAft>
              <a:buFont typeface="Arial" charset="0"/>
              <a:buNone/>
              <a:defRPr/>
            </a:pPr>
            <a:r>
              <a:rPr lang="th-TH" b="1" dirty="0" smtClean="0"/>
              <a:t>ตามกฎหมาย</a:t>
            </a:r>
            <a:r>
              <a:rPr lang="es-HN" b="1" dirty="0" smtClean="0"/>
              <a:t>:</a:t>
            </a:r>
            <a:endParaRPr lang="es-HN" b="1" dirty="0"/>
          </a:p>
          <a:p>
            <a:pPr eaLnBrk="1" fontAlgn="auto" hangingPunct="1">
              <a:spcAft>
                <a:spcPts val="0"/>
              </a:spcAft>
              <a:buFont typeface="Wingdings" pitchFamily="2" charset="2"/>
              <a:buChar char="v"/>
              <a:defRPr/>
            </a:pPr>
            <a:r>
              <a:rPr lang="th-TH" b="1" dirty="0" smtClean="0"/>
              <a:t>กฎหมายกำหนดให้นายจ้างจัดหาหรือจัดให้มีห้องน้ำสะอาดใกล้สถานที่ทำงาน และต้องอนุญาติให้คุณหยุดพักไปใช้ห้องน้ำได้</a:t>
            </a:r>
            <a:endParaRPr lang="en-US" b="1" dirty="0"/>
          </a:p>
          <a:p>
            <a:pPr eaLnBrk="1" fontAlgn="auto" hangingPunct="1">
              <a:spcAft>
                <a:spcPts val="0"/>
              </a:spcAft>
              <a:buFont typeface="Arial" charset="0"/>
              <a:buNone/>
              <a:defRPr/>
            </a:pPr>
            <a:endParaRPr lang="en-US" sz="2000" b="1" i="1" dirty="0">
              <a:solidFill>
                <a:schemeClr val="accent3">
                  <a:lumMod val="50000"/>
                </a:schemeClr>
              </a:solidFill>
            </a:endParaRPr>
          </a:p>
        </p:txBody>
      </p:sp>
      <p:sp>
        <p:nvSpPr>
          <p:cNvPr id="39940" name="Content Placeholder 3"/>
          <p:cNvSpPr>
            <a:spLocks noGrp="1"/>
          </p:cNvSpPr>
          <p:nvPr>
            <p:ph sz="half" idx="2"/>
          </p:nvPr>
        </p:nvSpPr>
        <p:spPr>
          <a:xfrm>
            <a:off x="4648200" y="1447800"/>
            <a:ext cx="4038600" cy="49530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200" b="1" dirty="0"/>
              <a:t>Are there bathrooms where you work?</a:t>
            </a:r>
          </a:p>
          <a:p>
            <a:pPr eaLnBrk="1" fontAlgn="auto" hangingPunct="1">
              <a:spcAft>
                <a:spcPts val="0"/>
              </a:spcAft>
              <a:buFont typeface="Wingdings" pitchFamily="2" charset="2"/>
              <a:buChar char="v"/>
              <a:defRPr/>
            </a:pPr>
            <a:endParaRPr lang="en-US" sz="2200" dirty="0"/>
          </a:p>
          <a:p>
            <a:pPr eaLnBrk="1" fontAlgn="auto" hangingPunct="1">
              <a:spcAft>
                <a:spcPts val="0"/>
              </a:spcAft>
              <a:buFont typeface="Arial" charset="0"/>
              <a:buNone/>
              <a:defRPr/>
            </a:pPr>
            <a:r>
              <a:rPr lang="en-US" sz="2200" b="1" dirty="0"/>
              <a:t>By Law: </a:t>
            </a:r>
          </a:p>
          <a:p>
            <a:pPr eaLnBrk="1" fontAlgn="auto" hangingPunct="1">
              <a:spcAft>
                <a:spcPts val="0"/>
              </a:spcAft>
              <a:buFont typeface="Wingdings" pitchFamily="2" charset="2"/>
              <a:buChar char="v"/>
              <a:defRPr/>
            </a:pPr>
            <a:r>
              <a:rPr lang="en-US" sz="2200" b="1" dirty="0"/>
              <a:t>Your boss is required to provide clean bathrooms near your worksite, and must allow you to take breaks to use them.</a:t>
            </a:r>
            <a:endParaRPr lang="en-US" sz="2200" dirty="0"/>
          </a:p>
          <a:p>
            <a:pPr eaLnBrk="1" fontAlgn="auto" hangingPunct="1">
              <a:spcAft>
                <a:spcPts val="0"/>
              </a:spcAft>
              <a:buFont typeface="Arial" charset="0"/>
              <a:buNone/>
              <a:defRPr/>
            </a:pPr>
            <a:endParaRPr lang="en-US" sz="2200" b="1" i="1" dirty="0">
              <a:solidFill>
                <a:schemeClr val="accent3">
                  <a:lumMod val="50000"/>
                </a:schemeClr>
              </a:solidFill>
            </a:endParaRP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24579" name="Content Placeholder 2"/>
          <p:cNvSpPr>
            <a:spLocks noGrp="1"/>
          </p:cNvSpPr>
          <p:nvPr>
            <p:ph sz="half" idx="1"/>
          </p:nvPr>
        </p:nvSpPr>
        <p:spPr>
          <a:xfrm>
            <a:off x="381000" y="1371600"/>
            <a:ext cx="4038600" cy="50292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altLang="en-US" b="1" dirty="0"/>
              <a:t>สถานที่ที่คุณทำงาน</a:t>
            </a:r>
            <a:r>
              <a:rPr lang="th-TH" altLang="en-US" b="1" dirty="0" smtClean="0"/>
              <a:t>มีสบู่และน้ำ สำหรับให้คุณล้างมือหรือไม่</a:t>
            </a:r>
            <a:r>
              <a:rPr lang="en-US" b="1" dirty="0" smtClean="0"/>
              <a:t> </a:t>
            </a:r>
            <a:r>
              <a:rPr lang="en-US" b="1" dirty="0"/>
              <a:t>?</a:t>
            </a:r>
          </a:p>
          <a:p>
            <a:pPr marL="0" indent="0" eaLnBrk="1" fontAlgn="auto" hangingPunct="1">
              <a:spcAft>
                <a:spcPts val="0"/>
              </a:spcAft>
              <a:buNone/>
              <a:defRPr/>
            </a:pPr>
            <a:endParaRPr lang="es-HN" b="1" dirty="0"/>
          </a:p>
          <a:p>
            <a:pPr eaLnBrk="1" fontAlgn="auto" hangingPunct="1">
              <a:spcAft>
                <a:spcPts val="0"/>
              </a:spcAft>
              <a:buFont typeface="Arial" charset="0"/>
              <a:buNone/>
              <a:defRPr/>
            </a:pPr>
            <a:r>
              <a:rPr lang="th-TH" b="1" dirty="0"/>
              <a:t>ตามกฎหมาย</a:t>
            </a:r>
            <a:r>
              <a:rPr lang="es-HN" b="1" dirty="0"/>
              <a:t>:</a:t>
            </a:r>
          </a:p>
          <a:p>
            <a:pPr eaLnBrk="1" fontAlgn="auto" hangingPunct="1">
              <a:spcAft>
                <a:spcPts val="0"/>
              </a:spcAft>
              <a:buFont typeface="Wingdings" pitchFamily="2" charset="2"/>
              <a:buChar char="v"/>
              <a:defRPr/>
            </a:pPr>
            <a:r>
              <a:rPr lang="th-TH" b="1" dirty="0"/>
              <a:t>กฎหมายกำหนดให้นายจ้างจัดหาหรือจัดให้</a:t>
            </a:r>
            <a:r>
              <a:rPr lang="th-TH" b="1" dirty="0" smtClean="0"/>
              <a:t>มี สบู่ น้ำ และกระดาษเช็ดมือ ใกล้</a:t>
            </a:r>
            <a:r>
              <a:rPr lang="th-TH" b="1" dirty="0"/>
              <a:t>สถานที่ทำงาน และต้องอนุญาติให้</a:t>
            </a:r>
            <a:r>
              <a:rPr lang="th-TH" b="1" dirty="0" smtClean="0"/>
              <a:t>คุณใช้สิ่งเหล่านั้นได้โดยปราศจากการถูกลงโทษ</a:t>
            </a:r>
            <a:endParaRPr lang="es-HN" dirty="0"/>
          </a:p>
        </p:txBody>
      </p:sp>
      <p:sp>
        <p:nvSpPr>
          <p:cNvPr id="41988" name="Content Placeholder 3"/>
          <p:cNvSpPr>
            <a:spLocks noGrp="1"/>
          </p:cNvSpPr>
          <p:nvPr>
            <p:ph sz="half" idx="2"/>
          </p:nvPr>
        </p:nvSpPr>
        <p:spPr>
          <a:xfrm>
            <a:off x="4648200" y="1371600"/>
            <a:ext cx="4038600" cy="49530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000" b="1" dirty="0"/>
              <a:t>Is there soap and water for you to wash your hands with where you work?</a:t>
            </a:r>
          </a:p>
          <a:p>
            <a:pPr eaLnBrk="1" fontAlgn="auto" hangingPunct="1">
              <a:spcAft>
                <a:spcPts val="0"/>
              </a:spcAft>
              <a:buFont typeface="Arial" charset="0"/>
              <a:buNone/>
              <a:defRPr/>
            </a:pPr>
            <a:endParaRPr lang="en-US" sz="2000" b="1" dirty="0"/>
          </a:p>
          <a:p>
            <a:pPr eaLnBrk="1" fontAlgn="auto" hangingPunct="1">
              <a:spcAft>
                <a:spcPts val="0"/>
              </a:spcAft>
              <a:buFont typeface="Arial" charset="0"/>
              <a:buNone/>
              <a:defRPr/>
            </a:pPr>
            <a:r>
              <a:rPr lang="en-US" sz="2000" b="1" dirty="0"/>
              <a:t>By Law: </a:t>
            </a:r>
          </a:p>
          <a:p>
            <a:pPr eaLnBrk="1" fontAlgn="auto" hangingPunct="1">
              <a:spcAft>
                <a:spcPts val="0"/>
              </a:spcAft>
              <a:buFont typeface="Wingdings" pitchFamily="2" charset="2"/>
              <a:buChar char="v"/>
              <a:defRPr/>
            </a:pPr>
            <a:r>
              <a:rPr lang="en-US" sz="2000" b="1" dirty="0"/>
              <a:t>Your boss is required to provide soap, water, and paper towels near your worksite, and must allow you to use them without being punished.</a:t>
            </a:r>
            <a:br>
              <a:rPr lang="en-US" sz="2000" b="1" dirty="0"/>
            </a:br>
            <a:endParaRPr lang="en-US" sz="2000" b="1" dirty="0"/>
          </a:p>
          <a:p>
            <a:pPr eaLnBrk="1" fontAlgn="auto" hangingPunct="1">
              <a:spcAft>
                <a:spcPts val="0"/>
              </a:spcAft>
              <a:buFont typeface="Arial" charset="0"/>
              <a:buNone/>
              <a:defRPr/>
            </a:pPr>
            <a:endParaRPr lang="en-US" sz="1600" b="1" i="1" dirty="0">
              <a:solidFill>
                <a:schemeClr val="accent3">
                  <a:lumMod val="50000"/>
                </a:schemeClr>
              </a:solidFill>
            </a:endParaRPr>
          </a:p>
          <a:p>
            <a:pPr eaLnBrk="1" fontAlgn="auto" hangingPunct="1">
              <a:spcAft>
                <a:spcPts val="0"/>
              </a:spcAft>
              <a:buFont typeface="Arial" charset="0"/>
              <a:buChar char="•"/>
              <a:defRPr/>
            </a:pPr>
            <a:endParaRPr lang="en-US" dirty="0"/>
          </a:p>
        </p:txBody>
      </p:sp>
      <p:sp>
        <p:nvSpPr>
          <p:cNvPr id="7" name="Title 1"/>
          <p:cNvSpPr>
            <a:spLocks noGrp="1"/>
          </p:cNvSpPr>
          <p:nvPr>
            <p:ph type="title"/>
          </p:nvPr>
        </p:nvSpPr>
        <p:spPr>
          <a:xfrm>
            <a:off x="457200" y="304800"/>
            <a:ext cx="8229600" cy="960438"/>
          </a:xfrm>
        </p:spPr>
        <p:txBody>
          <a:bodyPr/>
          <a:lstStyle/>
          <a:p>
            <a:pPr eaLnBrk="1" hangingPunct="1"/>
            <a:r>
              <a:rPr lang="th-TH" altLang="en-US" sz="3200" b="1" dirty="0"/>
              <a:t>สุขอนามัยในสถานที่ทำงาน</a:t>
            </a:r>
            <a:r>
              <a:rPr lang="en-US" altLang="en-US" sz="3200" b="1" dirty="0"/>
              <a:t>/ Field Sanitation</a:t>
            </a:r>
            <a:endParaRPr lang="en-US" altLang="en-US" sz="32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p:txBody>
          <a:bodyPr rtlCol="0">
            <a:normAutofit/>
          </a:bodyPr>
          <a:lstStyle/>
          <a:p>
            <a:pPr eaLnBrk="1" fontAlgn="auto" hangingPunct="1">
              <a:spcAft>
                <a:spcPts val="0"/>
              </a:spcAft>
              <a:defRPr/>
            </a:pPr>
            <a:r>
              <a:rPr lang="th-TH" altLang="en-US" sz="3600" b="1" dirty="0"/>
              <a:t>สุขอนามัยในสถานที่ทำงาน</a:t>
            </a:r>
            <a:r>
              <a:rPr lang="en-US" altLang="en-US" sz="3600" b="1" dirty="0"/>
              <a:t>/ Field Sanitation</a:t>
            </a:r>
            <a:endParaRPr lang="en-US" sz="3600" b="1" dirty="0">
              <a:solidFill>
                <a:srgbClr val="080808"/>
              </a:solidFill>
            </a:endParaRPr>
          </a:p>
        </p:txBody>
      </p:sp>
      <p:sp>
        <p:nvSpPr>
          <p:cNvPr id="3" name="Content Placeholder 2"/>
          <p:cNvSpPr>
            <a:spLocks noGrp="1"/>
          </p:cNvSpPr>
          <p:nvPr>
            <p:ph sz="half" idx="1"/>
          </p:nvPr>
        </p:nvSpPr>
        <p:spPr>
          <a:xfrm>
            <a:off x="457200" y="1600200"/>
            <a:ext cx="4038600" cy="41910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t>มั</a:t>
            </a:r>
            <a:r>
              <a:rPr lang="th-TH" sz="3200" b="1" dirty="0" smtClean="0"/>
              <a:t>นเป็นสิ่งสำคัญมากที่ต้องมีห้องน้ำ สบู่ น้ำสะอาด กระดาษเช็ดมือ ที่คุณสามารถใช้ได้ยามจำเป็น เพื่อคุณจะได้มีสุขลักษณะที่ดีขณะทำงาน</a:t>
            </a:r>
            <a:endParaRPr lang="en-US" sz="3200" b="1" dirty="0"/>
          </a:p>
        </p:txBody>
      </p:sp>
      <p:sp>
        <p:nvSpPr>
          <p:cNvPr id="44036" name="Content Placeholder 3"/>
          <p:cNvSpPr>
            <a:spLocks noGrp="1"/>
          </p:cNvSpPr>
          <p:nvPr>
            <p:ph sz="half" idx="2"/>
          </p:nvPr>
        </p:nvSpPr>
        <p:spPr>
          <a:xfrm>
            <a:off x="4648200" y="1600200"/>
            <a:ext cx="4038600" cy="41910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solidFill>
                  <a:srgbClr val="080808"/>
                </a:solidFill>
              </a:rPr>
              <a:t>It’s very important to have bathrooms that you can use frequently, soap, water, and paper towels so that you can stay healthy while working.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pPr algn="l">
              <a:defRPr/>
            </a:pPr>
            <a:r>
              <a:rPr lang="th-TH" altLang="en-US" sz="3600" b="1" dirty="0">
                <a:solidFill>
                  <a:schemeClr val="bg1"/>
                </a:solidFill>
              </a:rPr>
              <a:t>โอชา (</a:t>
            </a:r>
            <a:r>
              <a:rPr lang="en-US" altLang="en-US" sz="2800" b="1" dirty="0">
                <a:solidFill>
                  <a:schemeClr val="bg1"/>
                </a:solidFill>
              </a:rPr>
              <a:t>OSHA</a:t>
            </a:r>
            <a:r>
              <a:rPr lang="th-TH" altLang="en-US" sz="3600" b="1" dirty="0" smtClean="0">
                <a:solidFill>
                  <a:schemeClr val="bg1"/>
                </a:solidFill>
              </a:rPr>
              <a:t>) คืออะไร</a:t>
            </a:r>
            <a:r>
              <a:rPr lang="en-US" altLang="en-US" sz="2800" b="1" dirty="0" smtClean="0">
                <a:solidFill>
                  <a:schemeClr val="bg1"/>
                </a:solidFill>
                <a:latin typeface="Calibri Light" panose="020F0302020204030204" pitchFamily="34" charset="0"/>
              </a:rPr>
              <a:t>/ What </a:t>
            </a:r>
            <a:r>
              <a:rPr lang="en-US" sz="2800" b="1" dirty="0" smtClean="0">
                <a:solidFill>
                  <a:schemeClr val="bg1"/>
                </a:solidFill>
                <a:latin typeface="Calibri Light" panose="020F0302020204030204" pitchFamily="34" charset="0"/>
              </a:rPr>
              <a:t>is OSHA?</a:t>
            </a:r>
            <a:endParaRPr lang="en-US" sz="2800" b="1" dirty="0" smtClean="0">
              <a:solidFill>
                <a:schemeClr val="accent5">
                  <a:lumMod val="50000"/>
                </a:schemeClr>
              </a:solidFill>
              <a:latin typeface="Calibri Light" panose="020F0302020204030204" pitchFamily="34" charset="0"/>
            </a:endParaRPr>
          </a:p>
        </p:txBody>
      </p:sp>
      <p:sp>
        <p:nvSpPr>
          <p:cNvPr id="5" name="Content Placeholder 4"/>
          <p:cNvSpPr>
            <a:spLocks noGrp="1"/>
          </p:cNvSpPr>
          <p:nvPr>
            <p:ph sz="half" idx="1"/>
          </p:nvPr>
        </p:nvSpPr>
        <p:spPr>
          <a:ln w="28575">
            <a:solidFill>
              <a:schemeClr val="accent5">
                <a:lumMod val="50000"/>
              </a:schemeClr>
            </a:solidFill>
          </a:ln>
        </p:spPr>
        <p:txBody>
          <a:bodyPr/>
          <a:lstStyle/>
          <a:p>
            <a:pPr>
              <a:spcBef>
                <a:spcPts val="0"/>
              </a:spcBef>
              <a:buFont typeface="Wingdings" pitchFamily="2" charset="2"/>
              <a:buChar char="v"/>
              <a:defRPr/>
            </a:pPr>
            <a:r>
              <a:rPr lang="th-TH" sz="2400" b="1" dirty="0" smtClean="0">
                <a:solidFill>
                  <a:schemeClr val="bg1"/>
                </a:solidFill>
              </a:rPr>
              <a:t>หน่วยงานของรัฐบาลที่ดูแลเรื่องความปลอดภัยของที่ทำงานสำหรับลูกจ้างทุกคน</a:t>
            </a:r>
          </a:p>
          <a:p>
            <a:pPr>
              <a:spcBef>
                <a:spcPts val="0"/>
              </a:spcBef>
              <a:buFont typeface="Wingdings" pitchFamily="2" charset="2"/>
              <a:buChar char="v"/>
              <a:defRPr/>
            </a:pPr>
            <a:r>
              <a:rPr lang="th-TH" sz="2400" b="1" dirty="0" smtClean="0">
                <a:solidFill>
                  <a:schemeClr val="bg1"/>
                </a:solidFill>
              </a:rPr>
              <a:t>บัญญัติและบังคับใช้กฎหมายเรื่องความปลอดภัยที่นายจ้างต้องปฏิบัติตาม</a:t>
            </a:r>
          </a:p>
          <a:p>
            <a:pPr>
              <a:spcBef>
                <a:spcPts val="0"/>
              </a:spcBef>
              <a:buFont typeface="Wingdings" pitchFamily="2" charset="2"/>
              <a:buChar char="v"/>
              <a:defRPr/>
            </a:pPr>
            <a:r>
              <a:rPr lang="th-TH" sz="2400" b="1" dirty="0" smtClean="0">
                <a:solidFill>
                  <a:schemeClr val="bg1"/>
                </a:solidFill>
              </a:rPr>
              <a:t>ผู้ตรวจการสามารถไปยังที่ทำงาน ออกคำสั่งให้นายจ้างแก้ไขข้อบกพร่อง พร้อมทั้ง หรือ สั่งให้จ่ายค่าปรับ</a:t>
            </a:r>
          </a:p>
          <a:p>
            <a:pPr>
              <a:spcBef>
                <a:spcPts val="0"/>
              </a:spcBef>
              <a:buFont typeface="Wingdings" pitchFamily="2" charset="2"/>
              <a:buChar char="v"/>
              <a:defRPr/>
            </a:pPr>
            <a:r>
              <a:rPr lang="th-TH" sz="2400" b="1" dirty="0" smtClean="0">
                <a:solidFill>
                  <a:schemeClr val="bg1"/>
                </a:solidFill>
              </a:rPr>
              <a:t>ลูกจ้างโดยทั่วไปอยู่ภายใต้การคุ้มครองของ</a:t>
            </a:r>
            <a:r>
              <a:rPr lang="th-TH" altLang="en-US" sz="2400" b="1" dirty="0">
                <a:solidFill>
                  <a:schemeClr val="bg1"/>
                </a:solidFill>
              </a:rPr>
              <a:t>โอชา (</a:t>
            </a:r>
            <a:r>
              <a:rPr lang="en-US" altLang="en-US" sz="1800" b="1" dirty="0">
                <a:solidFill>
                  <a:schemeClr val="bg1"/>
                </a:solidFill>
              </a:rPr>
              <a:t>OSHA</a:t>
            </a:r>
            <a:r>
              <a:rPr lang="th-TH" altLang="en-US" sz="2400" b="1" dirty="0">
                <a:solidFill>
                  <a:schemeClr val="bg1"/>
                </a:solidFill>
              </a:rPr>
              <a:t>)</a:t>
            </a:r>
            <a:r>
              <a:rPr lang="th-TH" sz="2400" b="1" dirty="0" smtClean="0">
                <a:solidFill>
                  <a:schemeClr val="bg1"/>
                </a:solidFill>
              </a:rPr>
              <a:t> โดยไม่ต้องจำกัดถึงสถานะทางอิมมิเกรชั่น</a:t>
            </a:r>
            <a:endParaRPr lang="es-HN" sz="2400" b="1" dirty="0" smtClean="0">
              <a:solidFill>
                <a:schemeClr val="bg1"/>
              </a:solidFill>
            </a:endParaRPr>
          </a:p>
        </p:txBody>
      </p:sp>
      <p:sp>
        <p:nvSpPr>
          <p:cNvPr id="6" name="Content Placeholder 5"/>
          <p:cNvSpPr>
            <a:spLocks noGrp="1"/>
          </p:cNvSpPr>
          <p:nvPr>
            <p:ph sz="half" idx="2"/>
          </p:nvPr>
        </p:nvSpPr>
        <p:spPr>
          <a:ln w="28575">
            <a:solidFill>
              <a:schemeClr val="accent3">
                <a:lumMod val="75000"/>
              </a:schemeClr>
            </a:solidFill>
          </a:ln>
        </p:spPr>
        <p:txBody>
          <a:bodyPr/>
          <a:lstStyle/>
          <a:p>
            <a:pPr>
              <a:buFont typeface="Wingdings" pitchFamily="2" charset="2"/>
              <a:buChar char="v"/>
              <a:defRPr/>
            </a:pPr>
            <a:r>
              <a:rPr lang="en-US" sz="2000" b="1" dirty="0" smtClean="0">
                <a:solidFill>
                  <a:schemeClr val="bg1"/>
                </a:solidFill>
              </a:rPr>
              <a:t>Government agency that ensures safe workplaces for all workers</a:t>
            </a:r>
          </a:p>
          <a:p>
            <a:pPr>
              <a:buFont typeface="Wingdings" pitchFamily="2" charset="2"/>
              <a:buChar char="v"/>
              <a:defRPr/>
            </a:pPr>
            <a:r>
              <a:rPr lang="en-US" sz="2000" b="1" dirty="0" smtClean="0">
                <a:solidFill>
                  <a:schemeClr val="bg1"/>
                </a:solidFill>
              </a:rPr>
              <a:t>Makes and enforces health and safety laws that employers must follow</a:t>
            </a:r>
          </a:p>
          <a:p>
            <a:pPr>
              <a:buFont typeface="Wingdings" pitchFamily="2" charset="2"/>
              <a:buChar char="v"/>
              <a:defRPr/>
            </a:pPr>
            <a:r>
              <a:rPr lang="en-US" sz="2000" b="1" dirty="0" smtClean="0">
                <a:solidFill>
                  <a:schemeClr val="bg1"/>
                </a:solidFill>
              </a:rPr>
              <a:t>Inspectors </a:t>
            </a:r>
            <a:r>
              <a:rPr lang="en-US" sz="2000" b="1" dirty="0">
                <a:solidFill>
                  <a:schemeClr val="bg1"/>
                </a:solidFill>
              </a:rPr>
              <a:t>can visit your workplace, </a:t>
            </a:r>
            <a:r>
              <a:rPr lang="en-US" sz="2000" b="1" dirty="0" smtClean="0">
                <a:solidFill>
                  <a:schemeClr val="bg1"/>
                </a:solidFill>
              </a:rPr>
              <a:t>Order </a:t>
            </a:r>
            <a:r>
              <a:rPr lang="en-US" sz="2000" b="1" dirty="0">
                <a:solidFill>
                  <a:schemeClr val="bg1"/>
                </a:solidFill>
              </a:rPr>
              <a:t>an employer to make corrections, and/or </a:t>
            </a:r>
            <a:r>
              <a:rPr lang="en-US" sz="2000" b="1" dirty="0" smtClean="0">
                <a:solidFill>
                  <a:schemeClr val="bg1"/>
                </a:solidFill>
              </a:rPr>
              <a:t>Issue </a:t>
            </a:r>
            <a:r>
              <a:rPr lang="en-US" sz="2000" b="1" dirty="0">
                <a:solidFill>
                  <a:schemeClr val="bg1"/>
                </a:solidFill>
              </a:rPr>
              <a:t>a fine. </a:t>
            </a:r>
            <a:endParaRPr lang="en-US" sz="2000" b="1" dirty="0" smtClean="0">
              <a:solidFill>
                <a:schemeClr val="bg1"/>
              </a:solidFill>
            </a:endParaRPr>
          </a:p>
          <a:p>
            <a:pPr>
              <a:buFont typeface="Wingdings" pitchFamily="2" charset="2"/>
              <a:buChar char="v"/>
              <a:defRPr/>
            </a:pPr>
            <a:r>
              <a:rPr lang="en-US" sz="2000" b="1" dirty="0">
                <a:solidFill>
                  <a:schemeClr val="bg1"/>
                </a:solidFill>
              </a:rPr>
              <a:t>Most farm workers are covered by OSHA.  It doesn’t matter your immigration status.</a:t>
            </a:r>
          </a:p>
          <a:p>
            <a:pPr>
              <a:buFont typeface="Wingdings" pitchFamily="2" charset="2"/>
              <a:buChar char="v"/>
              <a:defRPr/>
            </a:pPr>
            <a:endParaRPr lang="en-US" sz="2000" b="1" dirty="0">
              <a:solidFill>
                <a:schemeClr val="bg1"/>
              </a:solidFill>
            </a:endParaRPr>
          </a:p>
          <a:p>
            <a:pPr>
              <a:buFont typeface="Wingdings" pitchFamily="2" charset="2"/>
              <a:buChar char="v"/>
              <a:defRPr/>
            </a:pPr>
            <a:endParaRPr lang="en-US" sz="2400" b="1" dirty="0" smtClean="0">
              <a:solidFill>
                <a:schemeClr val="bg1"/>
              </a:solidFill>
            </a:endParaRPr>
          </a:p>
          <a:p>
            <a:pPr>
              <a:buFont typeface="Wingdings" pitchFamily="2" charset="2"/>
              <a:buChar char="v"/>
              <a:defRPr/>
            </a:pPr>
            <a:endParaRPr lang="en-US" sz="2400" b="1" dirty="0" smtClean="0">
              <a:solidFill>
                <a:schemeClr val="bg1"/>
              </a:solidFill>
            </a:endParaRPr>
          </a:p>
          <a:p>
            <a:pPr algn="ctr">
              <a:buFont typeface="Arial" charset="0"/>
              <a:buNone/>
              <a:defRPr/>
            </a:pPr>
            <a:endParaRPr lang="en-US" sz="2400" b="1" dirty="0" smtClean="0">
              <a:solidFill>
                <a:schemeClr val="bg1"/>
              </a:solidFill>
            </a:endParaRPr>
          </a:p>
          <a:p>
            <a:pPr algn="ctr">
              <a:buFont typeface="Wingdings" pitchFamily="2" charset="2"/>
              <a:buChar char="v"/>
              <a:defRPr/>
            </a:pPr>
            <a:endParaRPr lang="en-US" dirty="0"/>
          </a:p>
        </p:txBody>
      </p:sp>
    </p:spTree>
    <p:extLst>
      <p:ext uri="{BB962C8B-B14F-4D97-AF65-F5344CB8AC3E}">
        <p14:creationId xmlns:p14="http://schemas.microsoft.com/office/powerpoint/2010/main" val="22541865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pPr algn="l">
              <a:defRPr/>
            </a:pPr>
            <a:r>
              <a:rPr lang="th-TH" altLang="en-US" sz="3600" b="1" dirty="0">
                <a:solidFill>
                  <a:schemeClr val="bg1"/>
                </a:solidFill>
              </a:rPr>
              <a:t>สิทธิคุ้มครองภายใต้โอชา (</a:t>
            </a:r>
            <a:r>
              <a:rPr lang="en-US" altLang="en-US" sz="2800" b="1" dirty="0">
                <a:solidFill>
                  <a:schemeClr val="bg1"/>
                </a:solidFill>
              </a:rPr>
              <a:t>OSHA</a:t>
            </a:r>
            <a:r>
              <a:rPr lang="th-TH" altLang="en-US" sz="3600" b="1" dirty="0">
                <a:solidFill>
                  <a:schemeClr val="bg1"/>
                </a:solidFill>
              </a:rPr>
              <a:t>) </a:t>
            </a:r>
            <a:r>
              <a:rPr lang="en-US" altLang="en-US" sz="3600" b="1" dirty="0">
                <a:solidFill>
                  <a:schemeClr val="bg1"/>
                </a:solidFill>
              </a:rPr>
              <a:t>/OSHA Rights</a:t>
            </a:r>
            <a:endParaRPr lang="en-US" sz="3600" b="1" dirty="0" smtClean="0">
              <a:solidFill>
                <a:schemeClr val="bg1"/>
              </a:solidFill>
              <a:latin typeface="Calibri Light" panose="020F0302020204030204" pitchFamily="34" charset="0"/>
            </a:endParaRPr>
          </a:p>
        </p:txBody>
      </p:sp>
      <p:sp>
        <p:nvSpPr>
          <p:cNvPr id="5" name="Content Placeholder 4"/>
          <p:cNvSpPr>
            <a:spLocks noGrp="1"/>
          </p:cNvSpPr>
          <p:nvPr>
            <p:ph sz="half" idx="1"/>
          </p:nvPr>
        </p:nvSpPr>
        <p:spPr>
          <a:ln w="28575">
            <a:solidFill>
              <a:schemeClr val="accent5">
                <a:lumMod val="50000"/>
              </a:schemeClr>
            </a:solidFill>
          </a:ln>
        </p:spPr>
        <p:txBody>
          <a:bodyPr/>
          <a:lstStyle/>
          <a:p>
            <a:pPr>
              <a:buFont typeface="Wingdings" pitchFamily="2" charset="2"/>
              <a:buChar char="v"/>
              <a:defRPr/>
            </a:pPr>
            <a:r>
              <a:rPr lang="th-TH" sz="2400" b="1" dirty="0" smtClean="0">
                <a:solidFill>
                  <a:schemeClr val="bg1"/>
                </a:solidFill>
              </a:rPr>
              <a:t>ได้รับการอบรมด้วยภาษาที่คุณเข้าใจ</a:t>
            </a:r>
          </a:p>
          <a:p>
            <a:pPr>
              <a:buFont typeface="Wingdings" pitchFamily="2" charset="2"/>
              <a:buChar char="v"/>
              <a:defRPr/>
            </a:pPr>
            <a:r>
              <a:rPr lang="th-TH" sz="2400" b="1" dirty="0" smtClean="0">
                <a:solidFill>
                  <a:schemeClr val="bg1"/>
                </a:solidFill>
              </a:rPr>
              <a:t>ได้รับอุปกรณ์ป้องกันตามที่กำหนดไว้</a:t>
            </a:r>
          </a:p>
          <a:p>
            <a:pPr>
              <a:buFont typeface="Wingdings" pitchFamily="2" charset="2"/>
              <a:buChar char="v"/>
              <a:defRPr/>
            </a:pPr>
            <a:r>
              <a:rPr lang="th-TH" sz="2400" b="1" dirty="0" smtClean="0">
                <a:solidFill>
                  <a:schemeClr val="bg1"/>
                </a:solidFill>
              </a:rPr>
              <a:t>ได้รับการป้องกันจากสารเคมีที่เป็นพิษ</a:t>
            </a:r>
          </a:p>
          <a:p>
            <a:pPr>
              <a:buFont typeface="Wingdings" pitchFamily="2" charset="2"/>
              <a:buChar char="v"/>
              <a:defRPr/>
            </a:pPr>
            <a:r>
              <a:rPr lang="th-TH" sz="2400" b="1" dirty="0" smtClean="0">
                <a:solidFill>
                  <a:schemeClr val="bg1"/>
                </a:solidFill>
              </a:rPr>
              <a:t>ร้องขอ</a:t>
            </a:r>
            <a:r>
              <a:rPr lang="th-TH" altLang="en-US" sz="2400" b="1" dirty="0">
                <a:solidFill>
                  <a:schemeClr val="bg1"/>
                </a:solidFill>
              </a:rPr>
              <a:t>โอชา (</a:t>
            </a:r>
            <a:r>
              <a:rPr lang="en-US" altLang="en-US" sz="2400" b="1" dirty="0">
                <a:solidFill>
                  <a:schemeClr val="bg1"/>
                </a:solidFill>
              </a:rPr>
              <a:t>OSHA</a:t>
            </a:r>
            <a:r>
              <a:rPr lang="th-TH" altLang="en-US" sz="2400" b="1" dirty="0">
                <a:solidFill>
                  <a:schemeClr val="bg1"/>
                </a:solidFill>
              </a:rPr>
              <a:t>)</a:t>
            </a:r>
            <a:r>
              <a:rPr lang="th-TH" sz="2400" b="1" dirty="0">
                <a:solidFill>
                  <a:schemeClr val="bg1"/>
                </a:solidFill>
              </a:rPr>
              <a:t> </a:t>
            </a:r>
            <a:r>
              <a:rPr lang="th-TH" sz="2400" b="1" dirty="0" smtClean="0">
                <a:solidFill>
                  <a:schemeClr val="bg1"/>
                </a:solidFill>
              </a:rPr>
              <a:t>ให้ทำการตรวจสอบสถานที่ทำงานและพูดคุยกับผู้ตรวจการ</a:t>
            </a:r>
          </a:p>
          <a:p>
            <a:pPr>
              <a:buFont typeface="Wingdings" pitchFamily="2" charset="2"/>
              <a:buChar char="v"/>
              <a:defRPr/>
            </a:pPr>
            <a:r>
              <a:rPr lang="th-TH" sz="2400" b="1" dirty="0" smtClean="0">
                <a:solidFill>
                  <a:schemeClr val="bg1"/>
                </a:solidFill>
              </a:rPr>
              <a:t>รายงานเรื่องการบาดเจ็บ หรือ เจ็บป่วย และขอสำเนารายงานการรักษาพยาบาลของคุณ</a:t>
            </a:r>
            <a:endParaRPr lang="es-HN" sz="2400" b="1" dirty="0" smtClean="0">
              <a:solidFill>
                <a:schemeClr val="bg1"/>
              </a:solidFill>
            </a:endParaRPr>
          </a:p>
        </p:txBody>
      </p:sp>
      <p:sp>
        <p:nvSpPr>
          <p:cNvPr id="6" name="Content Placeholder 5"/>
          <p:cNvSpPr>
            <a:spLocks noGrp="1"/>
          </p:cNvSpPr>
          <p:nvPr>
            <p:ph sz="half" idx="2"/>
          </p:nvPr>
        </p:nvSpPr>
        <p:spPr>
          <a:ln w="28575">
            <a:solidFill>
              <a:schemeClr val="accent3">
                <a:lumMod val="75000"/>
              </a:schemeClr>
            </a:solidFill>
          </a:ln>
        </p:spPr>
        <p:txBody>
          <a:bodyPr/>
          <a:lstStyle/>
          <a:p>
            <a:pPr>
              <a:buFont typeface="Wingdings" pitchFamily="2" charset="2"/>
              <a:buChar char="v"/>
              <a:defRPr/>
            </a:pPr>
            <a:r>
              <a:rPr lang="en-US" sz="2000" b="1" dirty="0">
                <a:solidFill>
                  <a:schemeClr val="bg1"/>
                </a:solidFill>
              </a:rPr>
              <a:t>Be trained in a language you </a:t>
            </a:r>
            <a:r>
              <a:rPr lang="en-US" sz="2000" b="1" dirty="0" smtClean="0">
                <a:solidFill>
                  <a:schemeClr val="bg1"/>
                </a:solidFill>
              </a:rPr>
              <a:t>understand</a:t>
            </a:r>
          </a:p>
          <a:p>
            <a:pPr>
              <a:buFont typeface="Wingdings" pitchFamily="2" charset="2"/>
              <a:buChar char="v"/>
              <a:defRPr/>
            </a:pPr>
            <a:r>
              <a:rPr lang="en-US" sz="2000" b="1" dirty="0" smtClean="0">
                <a:solidFill>
                  <a:schemeClr val="bg1"/>
                </a:solidFill>
              </a:rPr>
              <a:t>Be </a:t>
            </a:r>
            <a:r>
              <a:rPr lang="en-US" sz="2000" b="1" dirty="0">
                <a:solidFill>
                  <a:schemeClr val="bg1"/>
                </a:solidFill>
              </a:rPr>
              <a:t>provided required safety </a:t>
            </a:r>
            <a:r>
              <a:rPr lang="en-US" sz="2000" b="1" dirty="0" smtClean="0">
                <a:solidFill>
                  <a:schemeClr val="bg1"/>
                </a:solidFill>
              </a:rPr>
              <a:t>gear.</a:t>
            </a:r>
          </a:p>
          <a:p>
            <a:pPr>
              <a:buFont typeface="Wingdings" pitchFamily="2" charset="2"/>
              <a:buChar char="v"/>
              <a:defRPr/>
            </a:pPr>
            <a:r>
              <a:rPr lang="en-US" sz="2000" b="1" dirty="0" smtClean="0">
                <a:solidFill>
                  <a:schemeClr val="bg1"/>
                </a:solidFill>
              </a:rPr>
              <a:t>Be </a:t>
            </a:r>
            <a:r>
              <a:rPr lang="en-US" sz="2000" b="1" dirty="0">
                <a:solidFill>
                  <a:schemeClr val="bg1"/>
                </a:solidFill>
              </a:rPr>
              <a:t>protected from toxic </a:t>
            </a:r>
            <a:r>
              <a:rPr lang="en-US" sz="2000" b="1" dirty="0" smtClean="0">
                <a:solidFill>
                  <a:schemeClr val="bg1"/>
                </a:solidFill>
              </a:rPr>
              <a:t>chemicals.</a:t>
            </a:r>
            <a:endParaRPr lang="en-US" sz="2000" b="1" dirty="0">
              <a:solidFill>
                <a:schemeClr val="bg1"/>
              </a:solidFill>
            </a:endParaRPr>
          </a:p>
          <a:p>
            <a:pPr>
              <a:buFont typeface="Wingdings" pitchFamily="2" charset="2"/>
              <a:buChar char="v"/>
              <a:defRPr/>
            </a:pPr>
            <a:r>
              <a:rPr lang="en-US" sz="2000" b="1" dirty="0">
                <a:solidFill>
                  <a:schemeClr val="bg1"/>
                </a:solidFill>
              </a:rPr>
              <a:t>Request an OSHA inspection, and speak to the </a:t>
            </a:r>
            <a:r>
              <a:rPr lang="en-US" sz="2000" b="1" dirty="0" smtClean="0">
                <a:solidFill>
                  <a:schemeClr val="bg1"/>
                </a:solidFill>
              </a:rPr>
              <a:t>inspector</a:t>
            </a:r>
            <a:endParaRPr lang="en-US" sz="2000" b="1" dirty="0">
              <a:solidFill>
                <a:schemeClr val="bg1"/>
              </a:solidFill>
            </a:endParaRPr>
          </a:p>
          <a:p>
            <a:pPr>
              <a:buFont typeface="Wingdings" pitchFamily="2" charset="2"/>
              <a:buChar char="v"/>
              <a:defRPr/>
            </a:pPr>
            <a:r>
              <a:rPr lang="en-US" sz="2000" b="1" dirty="0">
                <a:solidFill>
                  <a:schemeClr val="bg1"/>
                </a:solidFill>
              </a:rPr>
              <a:t>Report an injury or illness, and get copies of your medical records</a:t>
            </a:r>
          </a:p>
          <a:p>
            <a:pPr algn="ctr">
              <a:buFont typeface="Arial" charset="0"/>
              <a:buNone/>
              <a:defRPr/>
            </a:pPr>
            <a:endParaRPr lang="en-US" sz="2400" b="1" dirty="0" smtClean="0">
              <a:solidFill>
                <a:schemeClr val="bg1"/>
              </a:solidFill>
            </a:endParaRPr>
          </a:p>
          <a:p>
            <a:pPr algn="ctr">
              <a:buFont typeface="Wingdings" pitchFamily="2" charset="2"/>
              <a:buChar char="v"/>
              <a:defRPr/>
            </a:pPr>
            <a:endParaRPr lang="en-US" dirty="0"/>
          </a:p>
        </p:txBody>
      </p:sp>
    </p:spTree>
    <p:extLst>
      <p:ext uri="{BB962C8B-B14F-4D97-AF65-F5344CB8AC3E}">
        <p14:creationId xmlns:p14="http://schemas.microsoft.com/office/powerpoint/2010/main" val="14872208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th-TH" sz="3200" b="1" dirty="0" smtClean="0"/>
              <a:t>คุณสามารถร้องเรียนได้</a:t>
            </a:r>
            <a:r>
              <a:rPr lang="en-US" altLang="en-US" sz="3200" b="1" dirty="0"/>
              <a:t>!</a:t>
            </a:r>
            <a:r>
              <a:rPr lang="en-US" sz="3200" b="1" dirty="0" smtClean="0"/>
              <a:t>/</a:t>
            </a:r>
            <a:r>
              <a:rPr lang="en-US" altLang="en-US" sz="2800" b="1" dirty="0" smtClean="0"/>
              <a:t>You</a:t>
            </a:r>
            <a:r>
              <a:rPr lang="en-US" altLang="en-US" sz="3200" b="1" dirty="0" smtClean="0"/>
              <a:t> </a:t>
            </a:r>
            <a:r>
              <a:rPr lang="en-US" altLang="en-US" sz="2800" b="1" dirty="0" smtClean="0"/>
              <a:t>can complain!</a:t>
            </a:r>
          </a:p>
        </p:txBody>
      </p:sp>
      <p:sp>
        <p:nvSpPr>
          <p:cNvPr id="5" name="Content Placeholder 4"/>
          <p:cNvSpPr>
            <a:spLocks noGrp="1"/>
          </p:cNvSpPr>
          <p:nvPr>
            <p:ph sz="half" idx="1"/>
          </p:nvPr>
        </p:nvSpPr>
        <p:spPr>
          <a:ln w="28575">
            <a:solidFill>
              <a:schemeClr val="accent5">
                <a:lumMod val="50000"/>
              </a:schemeClr>
            </a:solidFill>
          </a:ln>
        </p:spPr>
        <p:txBody>
          <a:bodyPr rtlCol="0">
            <a:noAutofit/>
          </a:bodyPr>
          <a:lstStyle/>
          <a:p>
            <a:pPr marL="0" indent="0" eaLnBrk="1" fontAlgn="auto" hangingPunct="1">
              <a:spcAft>
                <a:spcPts val="0"/>
              </a:spcAft>
              <a:buNone/>
              <a:defRPr/>
            </a:pPr>
            <a:r>
              <a:rPr lang="th-TH" sz="2400" b="1" dirty="0" smtClean="0"/>
              <a:t>คุณมีสิทธิที่จะทำงานในสถานที่ที่ปลอดภัย</a:t>
            </a:r>
            <a:endParaRPr lang="en-US" sz="2400" b="1" dirty="0" smtClean="0"/>
          </a:p>
          <a:p>
            <a:pPr eaLnBrk="1" fontAlgn="auto" hangingPunct="1">
              <a:spcAft>
                <a:spcPts val="0"/>
              </a:spcAft>
              <a:buFont typeface="Wingdings" pitchFamily="2" charset="2"/>
              <a:buChar char="v"/>
              <a:defRPr/>
            </a:pPr>
            <a:r>
              <a:rPr lang="th-TH" sz="2400" b="1" dirty="0" smtClean="0"/>
              <a:t>ถ้านายจ้างไม่จัดหาห้องน้ำสะอาด พร้อมกับสบู่ ณ สถานที่ทำงาน</a:t>
            </a:r>
            <a:endParaRPr lang="en-US" sz="2400" b="1" dirty="0" smtClean="0"/>
          </a:p>
          <a:p>
            <a:pPr eaLnBrk="1" fontAlgn="auto" hangingPunct="1">
              <a:spcAft>
                <a:spcPts val="0"/>
              </a:spcAft>
              <a:buFont typeface="Wingdings" pitchFamily="2" charset="2"/>
              <a:buChar char="v"/>
              <a:defRPr/>
            </a:pPr>
            <a:r>
              <a:rPr lang="th-TH" sz="2400" b="1" dirty="0" smtClean="0"/>
              <a:t>หรือนายจ้างให้คุณทำงานในพื้นที่ที่กำลังมีการฉีดพ่นยาปราบศัตรูพืช</a:t>
            </a:r>
            <a:endParaRPr lang="en-US" sz="2400" b="1" dirty="0" smtClean="0"/>
          </a:p>
          <a:p>
            <a:pPr eaLnBrk="1" fontAlgn="auto" hangingPunct="1">
              <a:spcAft>
                <a:spcPts val="0"/>
              </a:spcAft>
              <a:buFont typeface="Wingdings" pitchFamily="2" charset="2"/>
              <a:buChar char="v"/>
              <a:defRPr/>
            </a:pPr>
            <a:r>
              <a:rPr lang="th-TH" sz="2400" b="1" dirty="0" smtClean="0"/>
              <a:t>หรือนายจ้างปฏิเสธที่จะพาคุณไปหาหมอเมื่อคุณรู้สึกป่วยจาก</a:t>
            </a:r>
            <a:r>
              <a:rPr lang="th-TH" sz="2400" b="1" dirty="0"/>
              <a:t>ยาปราบศัตรูพืช</a:t>
            </a:r>
            <a:endParaRPr lang="en-US" sz="2400" b="1" dirty="0" smtClean="0"/>
          </a:p>
          <a:p>
            <a:pPr eaLnBrk="1" fontAlgn="auto" hangingPunct="1">
              <a:spcAft>
                <a:spcPts val="0"/>
              </a:spcAft>
              <a:buFont typeface="Wingdings" pitchFamily="2" charset="2"/>
              <a:buChar char="v"/>
              <a:defRPr/>
            </a:pPr>
            <a:r>
              <a:rPr lang="th-TH" sz="2400" b="1" dirty="0"/>
              <a:t>คุณสามารถร้องเรียนได้</a:t>
            </a:r>
            <a:r>
              <a:rPr lang="en-US" altLang="en-US" sz="2400" b="1" dirty="0"/>
              <a:t>!</a:t>
            </a:r>
            <a:endParaRPr lang="es-HN" sz="2400" b="1" dirty="0"/>
          </a:p>
        </p:txBody>
      </p:sp>
      <p:sp>
        <p:nvSpPr>
          <p:cNvPr id="6" name="Content Placeholder 5"/>
          <p:cNvSpPr>
            <a:spLocks noGrp="1"/>
          </p:cNvSpPr>
          <p:nvPr>
            <p:ph sz="half" idx="2"/>
          </p:nvPr>
        </p:nvSpPr>
        <p:spPr>
          <a:ln w="28575">
            <a:solidFill>
              <a:schemeClr val="accent6">
                <a:lumMod val="75000"/>
              </a:schemeClr>
            </a:solidFill>
          </a:ln>
        </p:spPr>
        <p:txBody>
          <a:bodyPr rtlCol="0">
            <a:normAutofit/>
          </a:bodyPr>
          <a:lstStyle/>
          <a:p>
            <a:pPr marL="0" indent="0" eaLnBrk="1" fontAlgn="auto" hangingPunct="1">
              <a:spcAft>
                <a:spcPts val="0"/>
              </a:spcAft>
              <a:buNone/>
              <a:defRPr/>
            </a:pPr>
            <a:r>
              <a:rPr lang="en-US" sz="2000" b="1" dirty="0"/>
              <a:t>Y</a:t>
            </a:r>
            <a:r>
              <a:rPr lang="en-US" sz="2000" b="1" dirty="0" smtClean="0"/>
              <a:t>ou have a right to have a </a:t>
            </a:r>
            <a:r>
              <a:rPr lang="en-US" sz="2000" b="1" dirty="0"/>
              <a:t>safe work place. </a:t>
            </a:r>
          </a:p>
          <a:p>
            <a:pPr eaLnBrk="1" fontAlgn="auto" hangingPunct="1">
              <a:spcAft>
                <a:spcPts val="0"/>
              </a:spcAft>
              <a:buFont typeface="Wingdings" pitchFamily="2" charset="2"/>
              <a:buChar char="v"/>
              <a:defRPr/>
            </a:pPr>
            <a:r>
              <a:rPr lang="en-US" sz="2000" b="1" dirty="0"/>
              <a:t>If your boss is not providing clean bathrooms with soap at work,</a:t>
            </a:r>
          </a:p>
          <a:p>
            <a:pPr eaLnBrk="1" fontAlgn="auto" hangingPunct="1">
              <a:spcAft>
                <a:spcPts val="0"/>
              </a:spcAft>
              <a:buFont typeface="Wingdings" pitchFamily="2" charset="2"/>
              <a:buChar char="v"/>
              <a:defRPr/>
            </a:pPr>
            <a:r>
              <a:rPr lang="en-US" sz="2000" b="1" dirty="0"/>
              <a:t>Or if your boss is making you work in an area where pesticides are being sprayed,</a:t>
            </a:r>
          </a:p>
          <a:p>
            <a:pPr eaLnBrk="1" fontAlgn="auto" hangingPunct="1">
              <a:spcAft>
                <a:spcPts val="0"/>
              </a:spcAft>
              <a:buFont typeface="Wingdings" pitchFamily="2" charset="2"/>
              <a:buChar char="v"/>
              <a:defRPr/>
            </a:pPr>
            <a:r>
              <a:rPr lang="en-US" sz="2000" b="1" dirty="0"/>
              <a:t>Or if your boss refuses to take you to the doctor </a:t>
            </a:r>
            <a:r>
              <a:rPr lang="en-US" sz="2000" b="1" dirty="0" smtClean="0"/>
              <a:t>when </a:t>
            </a:r>
            <a:r>
              <a:rPr lang="en-US" sz="2000" b="1" dirty="0"/>
              <a:t>you feel sick from pesticides…</a:t>
            </a:r>
          </a:p>
          <a:p>
            <a:pPr eaLnBrk="1" fontAlgn="auto" hangingPunct="1">
              <a:spcAft>
                <a:spcPts val="0"/>
              </a:spcAft>
              <a:buFont typeface="Wingdings" pitchFamily="2" charset="2"/>
              <a:buChar char="v"/>
              <a:defRPr/>
            </a:pPr>
            <a:r>
              <a:rPr lang="en-US" sz="2000" b="1" dirty="0" smtClean="0"/>
              <a:t>You </a:t>
            </a:r>
            <a:r>
              <a:rPr lang="en-US" sz="2000" b="1" dirty="0"/>
              <a:t>can complain!</a:t>
            </a:r>
          </a:p>
          <a:p>
            <a:pPr marL="0" indent="0" eaLnBrk="1" fontAlgn="auto" hangingPunct="1">
              <a:spcAft>
                <a:spcPts val="0"/>
              </a:spcAft>
              <a:buFont typeface="Arial" panose="020B0604020202020204" pitchFamily="34" charset="0"/>
              <a:buNone/>
              <a:defRPr/>
            </a:pPr>
            <a:endParaRPr lang="en-US" sz="2000" b="1" dirty="0"/>
          </a:p>
          <a:p>
            <a:pPr algn="ctr" eaLnBrk="1" fontAlgn="auto" hangingPunct="1">
              <a:spcAft>
                <a:spcPts val="0"/>
              </a:spcAft>
              <a:buFont typeface="Arial" charset="0"/>
              <a:buNone/>
              <a:defRPr/>
            </a:pPr>
            <a:endParaRPr lang="en-US" sz="2400" b="1" dirty="0">
              <a:solidFill>
                <a:schemeClr val="bg1"/>
              </a:solidFill>
            </a:endParaRPr>
          </a:p>
          <a:p>
            <a:pPr algn="ctr" eaLnBrk="1" fontAlgn="auto" hangingPunct="1">
              <a:spcAft>
                <a:spcPts val="0"/>
              </a:spcAft>
              <a:buFont typeface="Wingdings" pitchFamily="2" charset="2"/>
              <a:buChar char="v"/>
              <a:defRPr/>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th-TH" altLang="en-US" sz="3600" b="1" dirty="0" smtClean="0"/>
              <a:t>สิทธิคุ้มครองภายใต้โอชา (</a:t>
            </a:r>
            <a:r>
              <a:rPr lang="en-US" altLang="en-US" sz="2400" b="1" dirty="0" smtClean="0"/>
              <a:t>OSHA</a:t>
            </a:r>
            <a:r>
              <a:rPr lang="th-TH" altLang="en-US" sz="3600" b="1" dirty="0" smtClean="0"/>
              <a:t>) </a:t>
            </a:r>
            <a:r>
              <a:rPr lang="en-US" altLang="en-US" sz="2800" b="1" dirty="0" smtClean="0"/>
              <a:t>/OSHA Rights</a:t>
            </a:r>
          </a:p>
        </p:txBody>
      </p:sp>
      <p:sp>
        <p:nvSpPr>
          <p:cNvPr id="5" name="Content Placeholder 4"/>
          <p:cNvSpPr>
            <a:spLocks noGrp="1"/>
          </p:cNvSpPr>
          <p:nvPr>
            <p:ph sz="half" idx="1"/>
          </p:nvPr>
        </p:nvSpPr>
        <p:spPr>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t>โทรหาโอชา</a:t>
            </a:r>
            <a:r>
              <a:rPr lang="th-TH" altLang="en-US" b="1" dirty="0"/>
              <a:t> (</a:t>
            </a:r>
            <a:r>
              <a:rPr lang="en-US" altLang="en-US" b="1" dirty="0"/>
              <a:t>OSHA</a:t>
            </a:r>
            <a:r>
              <a:rPr lang="th-TH" altLang="en-US" b="1" dirty="0"/>
              <a:t>)</a:t>
            </a:r>
            <a:r>
              <a:rPr lang="th-TH" b="1" dirty="0" smtClean="0"/>
              <a:t> ถ้าคุณต้องการร้องเรียนและรับความช่วยเหลือ</a:t>
            </a:r>
            <a:endParaRPr lang="en-US" b="1" dirty="0" smtClean="0"/>
          </a:p>
          <a:p>
            <a:pPr eaLnBrk="1" fontAlgn="auto" hangingPunct="1">
              <a:spcAft>
                <a:spcPts val="0"/>
              </a:spcAft>
              <a:buFont typeface="Wingdings" pitchFamily="2" charset="2"/>
              <a:buChar char="v"/>
              <a:defRPr/>
            </a:pPr>
            <a:r>
              <a:rPr lang="th-TH" b="1" dirty="0" smtClean="0"/>
              <a:t>นายจ้างไม่สามารถไล่คุณออก หรือลงโทษคุณ ในกรณีที่คุณทำการร้องเรียน</a:t>
            </a:r>
            <a:endParaRPr lang="en-US" b="1" dirty="0" smtClean="0"/>
          </a:p>
          <a:p>
            <a:pPr eaLnBrk="1" fontAlgn="auto" hangingPunct="1">
              <a:spcAft>
                <a:spcPts val="0"/>
              </a:spcAft>
              <a:buFont typeface="Wingdings" pitchFamily="2" charset="2"/>
              <a:buChar char="v"/>
              <a:defRPr/>
            </a:pPr>
            <a:r>
              <a:rPr lang="th-TH" b="1" dirty="0"/>
              <a:t>โทรหาโอชา</a:t>
            </a:r>
            <a:r>
              <a:rPr lang="th-TH" altLang="en-US" b="1" dirty="0"/>
              <a:t> (</a:t>
            </a:r>
            <a:r>
              <a:rPr lang="en-US" altLang="en-US" b="1" dirty="0"/>
              <a:t>OSHA</a:t>
            </a:r>
            <a:r>
              <a:rPr lang="th-TH" altLang="en-US" b="1" dirty="0" smtClean="0"/>
              <a:t>) ที่เบอร์ (808) 586-9092 ถ้าคุณคิดว่าสถานที่ทำงานของคุณไม่ปลอดภัย</a:t>
            </a:r>
            <a:endParaRPr lang="es-HN" b="1" dirty="0"/>
          </a:p>
        </p:txBody>
      </p:sp>
      <p:sp>
        <p:nvSpPr>
          <p:cNvPr id="6" name="Content Placeholder 5"/>
          <p:cNvSpPr>
            <a:spLocks noGrp="1"/>
          </p:cNvSpPr>
          <p:nvPr>
            <p:ph sz="half" idx="2"/>
          </p:nvPr>
        </p:nvSpPr>
        <p:spPr>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dirty="0"/>
              <a:t>Call O.S.H.A. if you want to make a complaint and get help. </a:t>
            </a:r>
          </a:p>
          <a:p>
            <a:pPr eaLnBrk="1" fontAlgn="auto" hangingPunct="1">
              <a:spcAft>
                <a:spcPts val="0"/>
              </a:spcAft>
              <a:buFont typeface="Wingdings" pitchFamily="2" charset="2"/>
              <a:buChar char="v"/>
              <a:defRPr/>
            </a:pPr>
            <a:r>
              <a:rPr lang="en-US" dirty="0"/>
              <a:t> Your boss cannot fire you or punish you for complaining.</a:t>
            </a:r>
          </a:p>
          <a:p>
            <a:pPr eaLnBrk="1" fontAlgn="auto" hangingPunct="1">
              <a:spcAft>
                <a:spcPts val="0"/>
              </a:spcAft>
              <a:buFont typeface="Wingdings" pitchFamily="2" charset="2"/>
              <a:buChar char="v"/>
              <a:defRPr/>
            </a:pPr>
            <a:r>
              <a:rPr lang="en-US" dirty="0"/>
              <a:t>Call O.S.H.A</a:t>
            </a:r>
            <a:r>
              <a:rPr lang="en-US"/>
              <a:t>. </a:t>
            </a:r>
            <a:r>
              <a:rPr lang="en-US" smtClean="0"/>
              <a:t>at (808) 586-9092 if </a:t>
            </a:r>
            <a:r>
              <a:rPr lang="en-US" dirty="0"/>
              <a:t>you feel like your workplace is unsafe!</a:t>
            </a:r>
          </a:p>
        </p:txBody>
      </p:sp>
    </p:spTree>
    <p:extLst>
      <p:ext uri="{BB962C8B-B14F-4D97-AF65-F5344CB8AC3E}">
        <p14:creationId xmlns:p14="http://schemas.microsoft.com/office/powerpoint/2010/main" val="267888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11266" name="Title 3"/>
          <p:cNvSpPr>
            <a:spLocks noGrp="1"/>
          </p:cNvSpPr>
          <p:nvPr>
            <p:ph type="title"/>
          </p:nvPr>
        </p:nvSpPr>
        <p:spPr>
          <a:xfrm>
            <a:off x="460375" y="304800"/>
            <a:ext cx="8229600" cy="1447800"/>
          </a:xfrm>
        </p:spPr>
        <p:txBody>
          <a:bodyPr/>
          <a:lstStyle/>
          <a:p>
            <a:pPr eaLnBrk="1" hangingPunct="1"/>
            <a:r>
              <a:rPr lang="th-TH" altLang="en-US" sz="3600" b="1" dirty="0"/>
              <a:t>เราจะพบยาปราบศัตรูพืชได้ที่ไหนและในรูปแบบใดได้บ้าง?</a:t>
            </a:r>
            <a:br>
              <a:rPr lang="th-TH" altLang="en-US" sz="3600" b="1" dirty="0"/>
            </a:br>
            <a:r>
              <a:rPr lang="en-US" altLang="en-US" sz="2400" b="1" dirty="0" smtClean="0"/>
              <a:t>Where do you find them? How are pesticides applied?</a:t>
            </a:r>
            <a:r>
              <a:rPr lang="es-HN" altLang="en-US" sz="2400" b="1" dirty="0" smtClean="0"/>
              <a:t> </a:t>
            </a:r>
            <a:endParaRPr lang="en-US" altLang="en-US" sz="2400" b="1" dirty="0" smtClean="0"/>
          </a:p>
        </p:txBody>
      </p:sp>
      <p:sp>
        <p:nvSpPr>
          <p:cNvPr id="5" name="Content Placeholder 4"/>
          <p:cNvSpPr>
            <a:spLocks noGrp="1"/>
          </p:cNvSpPr>
          <p:nvPr>
            <p:ph sz="half" idx="1"/>
          </p:nvPr>
        </p:nvSpPr>
        <p:spPr>
          <a:xfrm>
            <a:off x="457200" y="1905000"/>
            <a:ext cx="4038600" cy="45720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altLang="en-US" b="1" dirty="0">
                <a:cs typeface="+mj-cs"/>
              </a:rPr>
              <a:t>ยาปราบศัตรูพืชมีหลายรูปแบบทั้งแบบน้ำ, สเปรย์, ผง, เม็ด, หรือแก๊ส</a:t>
            </a:r>
            <a:endParaRPr lang="en-US" b="1" i="1" dirty="0">
              <a:solidFill>
                <a:schemeClr val="accent5">
                  <a:lumMod val="50000"/>
                </a:schemeClr>
              </a:solidFill>
              <a:cs typeface="+mj-cs"/>
            </a:endParaRPr>
          </a:p>
          <a:p>
            <a:pPr marL="0" indent="0" eaLnBrk="1" fontAlgn="auto" hangingPunct="1">
              <a:spcAft>
                <a:spcPts val="0"/>
              </a:spcAft>
              <a:buNone/>
              <a:defRPr/>
            </a:pPr>
            <a:endParaRPr lang="en-US" b="1" i="1" dirty="0" smtClean="0">
              <a:solidFill>
                <a:schemeClr val="accent5">
                  <a:lumMod val="50000"/>
                </a:schemeClr>
              </a:solidFill>
              <a:cs typeface="+mj-cs"/>
            </a:endParaRPr>
          </a:p>
          <a:p>
            <a:pPr marL="0" indent="0" eaLnBrk="1" fontAlgn="auto" hangingPunct="1">
              <a:spcAft>
                <a:spcPts val="0"/>
              </a:spcAft>
              <a:buNone/>
              <a:defRPr/>
            </a:pPr>
            <a:endParaRPr lang="es-HN" b="1" dirty="0">
              <a:solidFill>
                <a:schemeClr val="accent5">
                  <a:lumMod val="50000"/>
                </a:schemeClr>
              </a:solidFill>
              <a:cs typeface="+mj-cs"/>
            </a:endParaRPr>
          </a:p>
          <a:p>
            <a:pPr eaLnBrk="1" fontAlgn="auto" hangingPunct="1">
              <a:spcAft>
                <a:spcPts val="0"/>
              </a:spcAft>
              <a:buFont typeface="Wingdings" pitchFamily="2" charset="2"/>
              <a:buChar char="v"/>
              <a:defRPr/>
            </a:pPr>
            <a:r>
              <a:rPr lang="th-TH" b="1" dirty="0">
                <a:cs typeface="+mj-cs"/>
              </a:rPr>
              <a:t>ถ้าคุณทำงานในเรือกสวนไร่นา หรือโรงเรือน คุณก็สามารถสัมผัสกับ</a:t>
            </a:r>
            <a:r>
              <a:rPr lang="th-TH" altLang="en-US" b="1" dirty="0">
                <a:cs typeface="+mj-cs"/>
              </a:rPr>
              <a:t>ยาปราบศัตรูพืชได้โดยที่คุณไม่รู้ตัว</a:t>
            </a:r>
            <a:endParaRPr lang="es-HN" b="1" dirty="0">
              <a:solidFill>
                <a:schemeClr val="accent5">
                  <a:lumMod val="50000"/>
                </a:schemeClr>
              </a:solidFill>
              <a:cs typeface="+mj-cs"/>
            </a:endParaRPr>
          </a:p>
        </p:txBody>
      </p:sp>
      <p:sp>
        <p:nvSpPr>
          <p:cNvPr id="9220" name="Content Placeholder 5"/>
          <p:cNvSpPr>
            <a:spLocks noGrp="1"/>
          </p:cNvSpPr>
          <p:nvPr>
            <p:ph sz="half" idx="2"/>
          </p:nvPr>
        </p:nvSpPr>
        <p:spPr>
          <a:xfrm>
            <a:off x="4648200" y="1905000"/>
            <a:ext cx="4038600" cy="4525963"/>
          </a:xfrm>
          <a:ln w="28575">
            <a:solidFill>
              <a:schemeClr val="accent6">
                <a:lumMod val="75000"/>
              </a:schemeClr>
            </a:solidFill>
          </a:ln>
        </p:spPr>
        <p:txBody>
          <a:bodyPr rtlCol="0">
            <a:normAutofit/>
          </a:bodyPr>
          <a:lstStyle/>
          <a:p>
            <a:pPr marL="457200" indent="-457200" eaLnBrk="1" fontAlgn="auto" hangingPunct="1">
              <a:spcAft>
                <a:spcPts val="0"/>
              </a:spcAft>
              <a:buFont typeface="Wingdings" pitchFamily="2" charset="2"/>
              <a:buChar char="v"/>
              <a:defRPr/>
            </a:pPr>
            <a:r>
              <a:rPr lang="en-US" sz="2400" b="1" dirty="0"/>
              <a:t>Pesticides are applied as liquids or sprays, as powders or granules, and as gases. </a:t>
            </a:r>
          </a:p>
          <a:p>
            <a:pPr marL="457200" indent="-457200" eaLnBrk="1" fontAlgn="auto" hangingPunct="1">
              <a:spcAft>
                <a:spcPts val="0"/>
              </a:spcAft>
              <a:buFont typeface="Arial" charset="0"/>
              <a:buNone/>
              <a:defRPr/>
            </a:pPr>
            <a:endParaRPr lang="en-US" sz="2400" b="1" dirty="0"/>
          </a:p>
          <a:p>
            <a:pPr marL="457200" indent="-457200" eaLnBrk="1" fontAlgn="auto" hangingPunct="1">
              <a:spcAft>
                <a:spcPts val="0"/>
              </a:spcAft>
              <a:buFont typeface="Wingdings" pitchFamily="2" charset="2"/>
              <a:buChar char="v"/>
              <a:defRPr/>
            </a:pPr>
            <a:r>
              <a:rPr lang="en-US" sz="2400" b="1" dirty="0"/>
              <a:t>If you work in fields, orchards, and greenhouses you can come into contact with pesticides, often without </a:t>
            </a:r>
            <a:r>
              <a:rPr lang="en-US" sz="2400" b="1" dirty="0" smtClean="0"/>
              <a:t>knowing </a:t>
            </a:r>
            <a:r>
              <a:rPr lang="en-US" sz="2400" b="1" dirty="0"/>
              <a:t>it. </a:t>
            </a:r>
          </a:p>
          <a:p>
            <a:pPr eaLnBrk="1" fontAlgn="auto" hangingPunct="1">
              <a:spcAft>
                <a:spcPts val="0"/>
              </a:spcAft>
              <a:buFont typeface="Arial" charset="0"/>
              <a:buChar char="•"/>
              <a:defRPr/>
            </a:pP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th-TH" altLang="en-US" sz="3200" b="1" dirty="0"/>
              <a:t>สิทธิคุ้มครองภายใต้โอชา (</a:t>
            </a:r>
            <a:r>
              <a:rPr lang="en-US" altLang="en-US" sz="2400" b="1" dirty="0"/>
              <a:t>OSHA</a:t>
            </a:r>
            <a:r>
              <a:rPr lang="th-TH" altLang="en-US" sz="3200" b="1" dirty="0"/>
              <a:t>) </a:t>
            </a:r>
            <a:r>
              <a:rPr lang="en-US" altLang="en-US" sz="2800" b="1" dirty="0" smtClean="0"/>
              <a:t>/OSHA Rights</a:t>
            </a:r>
          </a:p>
        </p:txBody>
      </p:sp>
      <p:sp>
        <p:nvSpPr>
          <p:cNvPr id="5" name="Content Placeholder 4"/>
          <p:cNvSpPr>
            <a:spLocks noGrp="1"/>
          </p:cNvSpPr>
          <p:nvPr>
            <p:ph sz="half" idx="1"/>
          </p:nvPr>
        </p:nvSpPr>
        <p:spPr>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t>สิ่งควรจำ</a:t>
            </a:r>
            <a:r>
              <a:rPr lang="en-US" b="1" dirty="0"/>
              <a:t> :</a:t>
            </a:r>
            <a:endParaRPr lang="en-US" b="1" dirty="0" smtClean="0"/>
          </a:p>
          <a:p>
            <a:pPr eaLnBrk="1" fontAlgn="auto" hangingPunct="1">
              <a:spcAft>
                <a:spcPts val="0"/>
              </a:spcAft>
              <a:buFont typeface="Wingdings" pitchFamily="2" charset="2"/>
              <a:buChar char="v"/>
              <a:defRPr/>
            </a:pPr>
            <a:r>
              <a:rPr lang="th-TH" b="1" dirty="0" smtClean="0"/>
              <a:t>โทรไปเบอร์นี้ถ้า</a:t>
            </a:r>
            <a:r>
              <a:rPr lang="th-TH" b="1" dirty="0"/>
              <a:t>คุณต้องการ</a:t>
            </a:r>
            <a:r>
              <a:rPr lang="th-TH" b="1" dirty="0" smtClean="0"/>
              <a:t>ร้องเรียน</a:t>
            </a:r>
          </a:p>
          <a:p>
            <a:pPr eaLnBrk="1" fontAlgn="auto" hangingPunct="1">
              <a:spcAft>
                <a:spcPts val="0"/>
              </a:spcAft>
              <a:buFont typeface="Wingdings" pitchFamily="2" charset="2"/>
              <a:buChar char="v"/>
              <a:defRPr/>
            </a:pPr>
            <a:r>
              <a:rPr lang="th-TH" b="1" dirty="0" smtClean="0"/>
              <a:t>โอชา</a:t>
            </a:r>
            <a:r>
              <a:rPr lang="th-TH" altLang="en-US" b="1" dirty="0" smtClean="0"/>
              <a:t> </a:t>
            </a:r>
            <a:r>
              <a:rPr lang="en-US" altLang="en-US" sz="2000" b="1" dirty="0" smtClean="0"/>
              <a:t>(OSHA</a:t>
            </a:r>
            <a:r>
              <a:rPr lang="en-US" altLang="en-US" sz="2000" b="1" dirty="0"/>
              <a:t>)</a:t>
            </a:r>
            <a:r>
              <a:rPr lang="th-TH" altLang="en-US" sz="2000" b="1" dirty="0" smtClean="0"/>
              <a:t> </a:t>
            </a:r>
            <a:r>
              <a:rPr lang="th-TH" altLang="en-US" b="1" dirty="0" smtClean="0"/>
              <a:t>– </a:t>
            </a:r>
            <a:r>
              <a:rPr lang="en-US" altLang="en-US" sz="2000" b="1" dirty="0"/>
              <a:t>(</a:t>
            </a:r>
            <a:r>
              <a:rPr lang="th-TH" altLang="en-US" b="1" dirty="0" smtClean="0"/>
              <a:t>808</a:t>
            </a:r>
            <a:r>
              <a:rPr lang="en-US" altLang="en-US" sz="2000" b="1" dirty="0"/>
              <a:t>)</a:t>
            </a:r>
            <a:r>
              <a:rPr lang="th-TH" altLang="en-US" b="1" dirty="0" smtClean="0"/>
              <a:t> 586-9092</a:t>
            </a:r>
          </a:p>
          <a:p>
            <a:pPr eaLnBrk="1" fontAlgn="auto" hangingPunct="1">
              <a:spcAft>
                <a:spcPts val="0"/>
              </a:spcAft>
              <a:buFont typeface="Wingdings" pitchFamily="2" charset="2"/>
              <a:buChar char="v"/>
              <a:defRPr/>
            </a:pPr>
            <a:r>
              <a:rPr lang="th-TH" b="1" dirty="0"/>
              <a:t>สำนักงานช่วยเหลือทางกฎหมายรีเกิ้ลเอดแห่งรัฐฮาวาย</a:t>
            </a:r>
            <a:r>
              <a:rPr lang="en-US" b="1" dirty="0"/>
              <a:t/>
            </a:r>
            <a:br>
              <a:rPr lang="en-US" b="1" dirty="0"/>
            </a:br>
            <a:r>
              <a:rPr lang="en-US" sz="2000" b="1" dirty="0"/>
              <a:t>(</a:t>
            </a:r>
            <a:r>
              <a:rPr lang="en-US" altLang="en-US" sz="2000" b="1" dirty="0" smtClean="0"/>
              <a:t>Legal </a:t>
            </a:r>
            <a:r>
              <a:rPr lang="en-US" altLang="en-US" sz="2000" b="1" dirty="0"/>
              <a:t>Aid Society of </a:t>
            </a:r>
            <a:r>
              <a:rPr lang="en-US" altLang="en-US" sz="2000" b="1" dirty="0" smtClean="0"/>
              <a:t>Hawaii</a:t>
            </a:r>
            <a:r>
              <a:rPr lang="th-TH" altLang="en-US" sz="2000" b="1" dirty="0" smtClean="0"/>
              <a:t>) – </a:t>
            </a:r>
            <a:r>
              <a:rPr lang="en-US" altLang="en-US" sz="2000" b="1" dirty="0" smtClean="0"/>
              <a:t>(</a:t>
            </a:r>
            <a:r>
              <a:rPr lang="th-TH" altLang="en-US" b="1" dirty="0" smtClean="0"/>
              <a:t>808</a:t>
            </a:r>
            <a:r>
              <a:rPr lang="en-US" altLang="en-US" sz="2000" b="1" dirty="0" smtClean="0"/>
              <a:t>)</a:t>
            </a:r>
            <a:r>
              <a:rPr lang="th-TH" altLang="en-US" b="1" dirty="0" smtClean="0"/>
              <a:t>536-8826</a:t>
            </a:r>
            <a:endParaRPr lang="en-US" b="1" dirty="0"/>
          </a:p>
          <a:p>
            <a:pPr marL="0" indent="0" eaLnBrk="1" fontAlgn="auto" hangingPunct="1">
              <a:spcAft>
                <a:spcPts val="0"/>
              </a:spcAft>
              <a:buNone/>
              <a:defRPr/>
            </a:pPr>
            <a:endParaRPr lang="es-HN" sz="2400" b="1" dirty="0">
              <a:solidFill>
                <a:schemeClr val="accent5">
                  <a:lumMod val="50000"/>
                </a:schemeClr>
              </a:solidFill>
            </a:endParaRPr>
          </a:p>
        </p:txBody>
      </p:sp>
      <p:sp>
        <p:nvSpPr>
          <p:cNvPr id="6" name="Content Placeholder 5"/>
          <p:cNvSpPr>
            <a:spLocks noGrp="1"/>
          </p:cNvSpPr>
          <p:nvPr>
            <p:ph sz="half" idx="2"/>
          </p:nvPr>
        </p:nvSpPr>
        <p:spPr>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dirty="0" smtClean="0"/>
              <a:t>Remember:</a:t>
            </a:r>
          </a:p>
          <a:p>
            <a:pPr eaLnBrk="1" fontAlgn="auto" hangingPunct="1">
              <a:spcAft>
                <a:spcPts val="0"/>
              </a:spcAft>
              <a:buFont typeface="Wingdings" pitchFamily="2" charset="2"/>
              <a:buChar char="v"/>
              <a:defRPr/>
            </a:pPr>
            <a:r>
              <a:rPr lang="en-US" dirty="0" smtClean="0"/>
              <a:t>Call this number if you want to complain:</a:t>
            </a:r>
          </a:p>
          <a:p>
            <a:pPr eaLnBrk="1" fontAlgn="auto" hangingPunct="1">
              <a:spcAft>
                <a:spcPts val="0"/>
              </a:spcAft>
              <a:buFont typeface="Wingdings" pitchFamily="2" charset="2"/>
              <a:buChar char="v"/>
              <a:defRPr/>
            </a:pPr>
            <a:r>
              <a:rPr lang="en-US" dirty="0" smtClean="0"/>
              <a:t>OSHA (808) 586-9092</a:t>
            </a:r>
          </a:p>
          <a:p>
            <a:pPr eaLnBrk="1" fontAlgn="auto" hangingPunct="1">
              <a:spcAft>
                <a:spcPts val="0"/>
              </a:spcAft>
              <a:buFont typeface="Wingdings" pitchFamily="2" charset="2"/>
              <a:buChar char="v"/>
              <a:defRPr/>
            </a:pPr>
            <a:r>
              <a:rPr lang="en-US" dirty="0" smtClean="0"/>
              <a:t>The Legal Aid Society of Hawaii </a:t>
            </a:r>
            <a:r>
              <a:rPr lang="en-US" dirty="0"/>
              <a:t>(808) </a:t>
            </a:r>
            <a:r>
              <a:rPr lang="en-US" dirty="0" smtClean="0"/>
              <a:t>536-8826</a:t>
            </a:r>
            <a:endParaRPr lang="en-US" dirty="0"/>
          </a:p>
          <a:p>
            <a:pPr eaLnBrk="1" fontAlgn="auto" hangingPunct="1">
              <a:spcAft>
                <a:spcPts val="0"/>
              </a:spcAft>
              <a:buFont typeface="Wingdings" pitchFamily="2" charset="2"/>
              <a:buChar char="v"/>
              <a:defRPr/>
            </a:pPr>
            <a:endParaRPr lang="en-US" dirty="0"/>
          </a:p>
        </p:txBody>
      </p:sp>
    </p:spTree>
    <p:extLst>
      <p:ext uri="{BB962C8B-B14F-4D97-AF65-F5344CB8AC3E}">
        <p14:creationId xmlns:p14="http://schemas.microsoft.com/office/powerpoint/2010/main" val="33275228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86020" name="Content Placeholder 4"/>
          <p:cNvSpPr>
            <a:spLocks noGrp="1"/>
          </p:cNvSpPr>
          <p:nvPr>
            <p:ph sz="half" idx="2"/>
          </p:nvPr>
        </p:nvSpPr>
        <p:spPr>
          <a:xfrm>
            <a:off x="381000" y="1066800"/>
            <a:ext cx="8134350" cy="5110163"/>
          </a:xfrm>
        </p:spPr>
        <p:txBody>
          <a:bodyPr/>
          <a:lstStyle/>
          <a:p>
            <a:pPr marL="0" indent="0" algn="ctr">
              <a:buNone/>
            </a:pPr>
            <a:r>
              <a:rPr lang="th-TH" sz="4400" b="1" dirty="0" smtClean="0"/>
              <a:t>ขอบคุณ</a:t>
            </a:r>
            <a:r>
              <a:rPr lang="en-US" altLang="en-US" dirty="0"/>
              <a:t>!</a:t>
            </a:r>
          </a:p>
          <a:p>
            <a:pPr marL="0" indent="0" algn="ctr">
              <a:buNone/>
            </a:pPr>
            <a:endParaRPr lang="th-TH" b="1" dirty="0" smtClean="0"/>
          </a:p>
          <a:p>
            <a:pPr marL="0" indent="0" algn="ctr">
              <a:buNone/>
            </a:pPr>
            <a:r>
              <a:rPr lang="en-US" altLang="en-US" dirty="0" smtClean="0"/>
              <a:t>THANK YOU!</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84994" name="Title 1"/>
          <p:cNvSpPr>
            <a:spLocks noGrp="1"/>
          </p:cNvSpPr>
          <p:nvPr>
            <p:ph type="title"/>
          </p:nvPr>
        </p:nvSpPr>
        <p:spPr>
          <a:xfrm>
            <a:off x="609600" y="304800"/>
            <a:ext cx="8001000" cy="868363"/>
          </a:xfrm>
        </p:spPr>
        <p:txBody>
          <a:bodyPr/>
          <a:lstStyle/>
          <a:p>
            <a:pPr eaLnBrk="1" hangingPunct="1"/>
            <a:r>
              <a:rPr lang="th-TH" altLang="en-US" sz="3200" b="1" dirty="0" smtClean="0"/>
              <a:t>ผู้มีส่วนร่วม </a:t>
            </a:r>
            <a:r>
              <a:rPr lang="th-TH" altLang="en-US" sz="2800" b="1" dirty="0" smtClean="0"/>
              <a:t>/ </a:t>
            </a:r>
            <a:r>
              <a:rPr lang="en-US" altLang="en-US" sz="2800" b="1" dirty="0" smtClean="0"/>
              <a:t>Acknowledgements</a:t>
            </a:r>
            <a:endParaRPr lang="en-US" altLang="en-US" dirty="0"/>
          </a:p>
        </p:txBody>
      </p:sp>
      <p:sp>
        <p:nvSpPr>
          <p:cNvPr id="2" name="Content Placeholder 1"/>
          <p:cNvSpPr>
            <a:spLocks noGrp="1"/>
          </p:cNvSpPr>
          <p:nvPr>
            <p:ph sz="half" idx="1"/>
          </p:nvPr>
        </p:nvSpPr>
        <p:spPr/>
        <p:txBody>
          <a:bodyPr/>
          <a:lstStyle/>
          <a:p>
            <a:r>
              <a:rPr lang="th-TH" b="1" dirty="0" smtClean="0"/>
              <a:t>คำแปลโดย อภิรักษ์ บำรุงเรือน</a:t>
            </a:r>
          </a:p>
          <a:p>
            <a:r>
              <a:rPr lang="th-TH" b="1" dirty="0" smtClean="0"/>
              <a:t>รูปภาพจาก พิซ่าเบย์ (</a:t>
            </a:r>
            <a:r>
              <a:rPr lang="en-US" altLang="en-US" dirty="0" smtClean="0">
                <a:ea typeface="Calibri" panose="020F0502020204030204" pitchFamily="34" charset="0"/>
                <a:cs typeface="Times New Roman" panose="02020603050405020304" pitchFamily="18" charset="0"/>
              </a:rPr>
              <a:t>Pixabay</a:t>
            </a:r>
            <a:r>
              <a:rPr lang="th-TH" b="1" dirty="0" smtClean="0"/>
              <a:t>) </a:t>
            </a:r>
            <a:r>
              <a:rPr lang="en-US" altLang="en-US" u="sng" dirty="0">
                <a:ea typeface="Calibri" panose="020F0502020204030204" pitchFamily="34" charset="0"/>
                <a:cs typeface="Times New Roman" panose="02020603050405020304" pitchFamily="18" charset="0"/>
                <a:hlinkClick r:id="rId3" tooltip="https://pixabay.com/&#10;Ctrl+Click or tap to follow the link"/>
              </a:rPr>
              <a:t>https://pixabay.com</a:t>
            </a:r>
            <a:r>
              <a:rPr lang="en-US" altLang="en-US" u="sng" dirty="0" smtClean="0">
                <a:ea typeface="Calibri" panose="020F0502020204030204" pitchFamily="34" charset="0"/>
                <a:cs typeface="Times New Roman" panose="02020603050405020304" pitchFamily="18" charset="0"/>
                <a:hlinkClick r:id="rId3" tooltip="https://pixabay.com/&#10;Ctrl+Click or tap to follow the link"/>
              </a:rPr>
              <a:t>/</a:t>
            </a:r>
            <a:endParaRPr lang="th-TH" altLang="en-US" u="sng" dirty="0" smtClean="0">
              <a:ea typeface="Calibri" panose="020F0502020204030204" pitchFamily="34" charset="0"/>
              <a:cs typeface="Times New Roman" panose="02020603050405020304" pitchFamily="18" charset="0"/>
            </a:endParaRPr>
          </a:p>
          <a:p>
            <a:r>
              <a:rPr lang="th-TH" altLang="en-US" b="1" dirty="0"/>
              <a:t>โอชา (</a:t>
            </a:r>
            <a:r>
              <a:rPr lang="en-US" altLang="en-US" sz="2000" b="1" dirty="0"/>
              <a:t>OSHA</a:t>
            </a:r>
            <a:r>
              <a:rPr lang="th-TH" altLang="en-US" b="1" dirty="0"/>
              <a:t>)</a:t>
            </a:r>
            <a:endParaRPr lang="en-US" altLang="en-US" u="sng" dirty="0">
              <a:ea typeface="Calibri" panose="020F0502020204030204" pitchFamily="34" charset="0"/>
              <a:cs typeface="Times New Roman" panose="02020603050405020304" pitchFamily="18" charset="0"/>
            </a:endParaRPr>
          </a:p>
          <a:p>
            <a:pPr marL="0" indent="0">
              <a:lnSpc>
                <a:spcPct val="100000"/>
              </a:lnSpc>
              <a:spcBef>
                <a:spcPct val="0"/>
              </a:spcBef>
              <a:buNone/>
            </a:pPr>
            <a:r>
              <a:rPr lang="es-MX" altLang="en-US" sz="2000" dirty="0">
                <a:ea typeface="Calibri" panose="020F0502020204030204" pitchFamily="34" charset="0"/>
                <a:cs typeface="Times New Roman" panose="02020603050405020304" pitchFamily="18" charset="0"/>
                <a:hlinkClick r:id="rId4"/>
              </a:rPr>
              <a:t>https://www.osha.gov/dte/grant_materials/fy10/sh-20847-10.html</a:t>
            </a:r>
            <a:endParaRPr lang="es-MX" altLang="en-US" sz="2000" dirty="0">
              <a:ea typeface="Calibri" panose="020F0502020204030204" pitchFamily="34" charset="0"/>
              <a:cs typeface="Times New Roman" panose="02020603050405020304" pitchFamily="18" charset="0"/>
            </a:endParaRPr>
          </a:p>
          <a:p>
            <a:pPr marL="0" indent="0">
              <a:lnSpc>
                <a:spcPct val="100000"/>
              </a:lnSpc>
              <a:spcBef>
                <a:spcPct val="0"/>
              </a:spcBef>
              <a:buNone/>
            </a:pPr>
            <a:r>
              <a:rPr lang="en-US" sz="2000" dirty="0">
                <a:hlinkClick r:id="rId5"/>
              </a:rPr>
              <a:t>https://www.osha.gov/Publications/HazComm_QuickCard_Pictogram.html</a:t>
            </a:r>
            <a:r>
              <a:rPr lang="en-US" sz="2000" dirty="0"/>
              <a:t> </a:t>
            </a:r>
            <a:endParaRPr lang="es-MX" alt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b="1" dirty="0">
              <a:solidFill>
                <a:schemeClr val="tx2"/>
              </a:solidFill>
            </a:endParaRPr>
          </a:p>
        </p:txBody>
      </p:sp>
      <p:sp>
        <p:nvSpPr>
          <p:cNvPr id="5" name="Content Placeholder 4"/>
          <p:cNvSpPr>
            <a:spLocks noGrp="1"/>
          </p:cNvSpPr>
          <p:nvPr>
            <p:ph sz="half" idx="2"/>
          </p:nvPr>
        </p:nvSpPr>
        <p:spPr/>
        <p:txBody>
          <a:bodyPr/>
          <a:lstStyle/>
          <a:p>
            <a:r>
              <a:rPr lang="en-US" sz="2000" dirty="0" smtClean="0"/>
              <a:t>Translation by:</a:t>
            </a:r>
          </a:p>
          <a:p>
            <a:pPr marL="0" indent="0">
              <a:buNone/>
            </a:pPr>
            <a:r>
              <a:rPr lang="en-US" sz="2000" dirty="0" smtClean="0"/>
              <a:t>Aphirak Bamrungruan</a:t>
            </a:r>
          </a:p>
          <a:p>
            <a:pPr marL="0" lvl="0" indent="0">
              <a:lnSpc>
                <a:spcPct val="100000"/>
              </a:lnSpc>
              <a:spcBef>
                <a:spcPct val="0"/>
              </a:spcBef>
              <a:buNone/>
            </a:pPr>
            <a:endParaRPr kumimoji="0" lang="en-US" altLang="en-US" sz="20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endParaRPr>
          </a:p>
          <a:p>
            <a:pPr>
              <a:lnSpc>
                <a:spcPct val="100000"/>
              </a:lnSpc>
              <a:spcBef>
                <a:spcPct val="0"/>
              </a:spcBef>
            </a:pPr>
            <a:r>
              <a:rPr kumimoji="0" lang="en-US" altLang="en-US" sz="20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Pixabay: </a:t>
            </a:r>
            <a:r>
              <a:rPr kumimoji="0" lang="en-US" altLang="en-US" sz="2000" b="0" i="0" u="sng" strike="noStrike" cap="none" normalizeH="0" baseline="0" dirty="0" smtClean="0">
                <a:ln>
                  <a:noFill/>
                </a:ln>
                <a:solidFill>
                  <a:srgbClr val="954F72"/>
                </a:solidFill>
                <a:effectLst/>
                <a:ea typeface="Calibri" panose="020F0502020204030204" pitchFamily="34" charset="0"/>
                <a:cs typeface="Times New Roman" panose="02020603050405020304" pitchFamily="18" charset="0"/>
                <a:hlinkClick r:id="rId3" tooltip="https://pixabay.com/&#10;Ctrl+Click or tap to follow the link"/>
              </a:rPr>
              <a:t>https://pixabay.com/</a:t>
            </a:r>
            <a:endParaRPr kumimoji="0" lang="en-US" altLang="en-US" sz="2000" b="0" i="0" u="sng" strike="noStrike" cap="none" normalizeH="0" baseline="0" dirty="0" smtClean="0">
              <a:ln>
                <a:noFill/>
              </a:ln>
              <a:solidFill>
                <a:srgbClr val="954F72"/>
              </a:solidFill>
              <a:effectLst/>
              <a:ea typeface="Calibri" panose="020F0502020204030204" pitchFamily="34" charset="0"/>
              <a:cs typeface="Times New Roman" panose="02020603050405020304" pitchFamily="18" charset="0"/>
            </a:endParaRPr>
          </a:p>
          <a:p>
            <a:pPr marL="0" lvl="0" indent="0">
              <a:lnSpc>
                <a:spcPct val="100000"/>
              </a:lnSpc>
              <a:spcBef>
                <a:spcPct val="0"/>
              </a:spcBef>
              <a:buNone/>
            </a:pPr>
            <a:endParaRPr kumimoji="0" lang="en-US" altLang="en-US" sz="2000" b="0" i="0" u="none" strike="noStrike" cap="none" normalizeH="0" baseline="0" dirty="0" smtClean="0">
              <a:ln>
                <a:noFill/>
              </a:ln>
              <a:solidFill>
                <a:schemeClr val="tx1"/>
              </a:solidFill>
              <a:effectLst/>
            </a:endParaRPr>
          </a:p>
          <a:p>
            <a:pPr>
              <a:lnSpc>
                <a:spcPct val="100000"/>
              </a:lnSpc>
              <a:spcBef>
                <a:spcPct val="0"/>
              </a:spcBef>
            </a:pPr>
            <a:r>
              <a:rPr kumimoji="0" lang="es-MX" altLang="en-US" sz="20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OSHA: </a:t>
            </a:r>
            <a:r>
              <a:rPr kumimoji="0" lang="es-MX" altLang="en-US" sz="20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hlinkClick r:id="rId4"/>
              </a:rPr>
              <a:t>https://www.osha.gov/dte/grant_materials/fy10/sh-20847-10.html</a:t>
            </a:r>
            <a:endParaRPr kumimoji="0" lang="es-MX" altLang="en-US" sz="20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endParaRPr>
          </a:p>
          <a:p>
            <a:pPr>
              <a:lnSpc>
                <a:spcPct val="100000"/>
              </a:lnSpc>
              <a:spcBef>
                <a:spcPct val="0"/>
              </a:spcBef>
            </a:pPr>
            <a:r>
              <a:rPr lang="en-US" sz="2000" dirty="0" smtClean="0">
                <a:solidFill>
                  <a:srgbClr val="080808"/>
                </a:solidFill>
                <a:hlinkClick r:id="rId5"/>
              </a:rPr>
              <a:t>https://www.osha.gov/Publications/HazComm_QuickCard_Pictogram.html</a:t>
            </a:r>
            <a:r>
              <a:rPr lang="en-US" sz="2000" dirty="0" smtClean="0">
                <a:solidFill>
                  <a:srgbClr val="080808"/>
                </a:solidFill>
              </a:rPr>
              <a:t> </a:t>
            </a:r>
            <a:endParaRPr kumimoji="0" lang="es-MX"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ct val="0"/>
              </a:spcBef>
            </a:pPr>
            <a:endParaRPr kumimoji="0" lang="es-MX"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69904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39762"/>
          </a:xfrm>
        </p:spPr>
        <p:txBody>
          <a:bodyPr rtlCol="0">
            <a:normAutofit/>
          </a:bodyPr>
          <a:lstStyle/>
          <a:p>
            <a:pPr eaLnBrk="1" fontAlgn="auto" hangingPunct="1">
              <a:spcAft>
                <a:spcPts val="0"/>
              </a:spcAft>
              <a:defRPr/>
            </a:pPr>
            <a:r>
              <a:rPr lang="th-TH" altLang="en-US" sz="3600" b="1" dirty="0">
                <a:solidFill>
                  <a:schemeClr val="bg1"/>
                </a:solidFill>
              </a:rPr>
              <a:t>สารตกค้างของยาปราบ</a:t>
            </a:r>
            <a:r>
              <a:rPr lang="th-TH" altLang="en-US" sz="3600" b="1" dirty="0" smtClean="0">
                <a:solidFill>
                  <a:schemeClr val="bg1"/>
                </a:solidFill>
              </a:rPr>
              <a:t>ศัตรูพืช</a:t>
            </a:r>
            <a:r>
              <a:rPr lang="en-US" sz="2800" b="1" dirty="0" smtClean="0">
                <a:solidFill>
                  <a:schemeClr val="accent5">
                    <a:lumMod val="50000"/>
                  </a:schemeClr>
                </a:solidFill>
              </a:rPr>
              <a:t>/</a:t>
            </a:r>
            <a:r>
              <a:rPr lang="en-US" sz="2800" b="1" dirty="0" smtClean="0">
                <a:solidFill>
                  <a:schemeClr val="bg1"/>
                </a:solidFill>
              </a:rPr>
              <a:t>Pesticide </a:t>
            </a:r>
            <a:r>
              <a:rPr lang="en-US" sz="2800" b="1" dirty="0">
                <a:solidFill>
                  <a:schemeClr val="bg1"/>
                </a:solidFill>
              </a:rPr>
              <a:t>Residues</a:t>
            </a:r>
          </a:p>
        </p:txBody>
      </p:sp>
      <p:sp>
        <p:nvSpPr>
          <p:cNvPr id="7171" name="Content Placeholder 2"/>
          <p:cNvSpPr>
            <a:spLocks noGrp="1"/>
          </p:cNvSpPr>
          <p:nvPr>
            <p:ph sz="half" idx="1"/>
          </p:nvPr>
        </p:nvSpPr>
        <p:spPr>
          <a:xfrm>
            <a:off x="381000" y="1143000"/>
            <a:ext cx="4038600" cy="52578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altLang="en-US" b="1" dirty="0">
                <a:solidFill>
                  <a:schemeClr val="bg1"/>
                </a:solidFill>
                <a:cs typeface="+mj-cs"/>
              </a:rPr>
              <a:t>หลังจากที่ยาปราบศัตรูพืชถูกนำมาใช้ในเรือกสวนไร่นาและโรงเรือนแล้ว มันอาจจะทิ้งสิ่งที่เรียกว่าสารตกค้าง</a:t>
            </a:r>
            <a:endParaRPr lang="en-US" b="1" dirty="0">
              <a:solidFill>
                <a:schemeClr val="bg1"/>
              </a:solidFill>
              <a:cs typeface="+mj-cs"/>
            </a:endParaRPr>
          </a:p>
          <a:p>
            <a:pPr eaLnBrk="1" fontAlgn="auto" hangingPunct="1">
              <a:spcAft>
                <a:spcPts val="0"/>
              </a:spcAft>
              <a:buFont typeface="Wingdings" pitchFamily="2" charset="2"/>
              <a:buChar char="v"/>
              <a:defRPr/>
            </a:pPr>
            <a:endParaRPr lang="es-HN" b="1" dirty="0">
              <a:solidFill>
                <a:schemeClr val="bg1"/>
              </a:solidFill>
              <a:cs typeface="+mj-cs"/>
            </a:endParaRPr>
          </a:p>
          <a:p>
            <a:pPr eaLnBrk="1" fontAlgn="auto" hangingPunct="1">
              <a:spcAft>
                <a:spcPts val="0"/>
              </a:spcAft>
              <a:buFont typeface="Wingdings" pitchFamily="2" charset="2"/>
              <a:buChar char="v"/>
              <a:defRPr/>
            </a:pPr>
            <a:r>
              <a:rPr lang="th-TH" b="1" dirty="0">
                <a:solidFill>
                  <a:schemeClr val="bg1"/>
                </a:solidFill>
                <a:cs typeface="+mj-cs"/>
              </a:rPr>
              <a:t>บางครั้งเราไม่สามารถเห็นหรือได้กลิ่นของสารตกค้างเหล่านั้นได้</a:t>
            </a:r>
            <a:endParaRPr lang="en-US" b="1" dirty="0">
              <a:solidFill>
                <a:schemeClr val="bg1"/>
              </a:solidFill>
              <a:cs typeface="+mj-cs"/>
            </a:endParaRPr>
          </a:p>
          <a:p>
            <a:pPr eaLnBrk="1" fontAlgn="auto" hangingPunct="1">
              <a:spcAft>
                <a:spcPts val="0"/>
              </a:spcAft>
              <a:buFont typeface="Wingdings" pitchFamily="2" charset="2"/>
              <a:buChar char="v"/>
              <a:defRPr/>
            </a:pPr>
            <a:endParaRPr lang="es-HN" b="1" dirty="0">
              <a:solidFill>
                <a:schemeClr val="bg1"/>
              </a:solidFill>
              <a:cs typeface="+mj-cs"/>
            </a:endParaRPr>
          </a:p>
          <a:p>
            <a:pPr eaLnBrk="1" fontAlgn="auto" hangingPunct="1">
              <a:spcAft>
                <a:spcPts val="0"/>
              </a:spcAft>
              <a:buFont typeface="Wingdings" pitchFamily="2" charset="2"/>
              <a:buChar char="v"/>
              <a:defRPr/>
            </a:pPr>
            <a:r>
              <a:rPr lang="th-TH" b="1" dirty="0">
                <a:solidFill>
                  <a:schemeClr val="bg1"/>
                </a:solidFill>
                <a:cs typeface="+mj-cs"/>
              </a:rPr>
              <a:t>เพราะเหตุนี้ สารตกค้างจึงเป็นสิ่งอันตราย เพราะเราไม่อาจรู้ว่ามันยังคงมีอยู่</a:t>
            </a:r>
            <a:endParaRPr lang="en-US" b="1" dirty="0">
              <a:solidFill>
                <a:schemeClr val="bg1"/>
              </a:solidFill>
              <a:cs typeface="+mj-cs"/>
            </a:endParaRPr>
          </a:p>
          <a:p>
            <a:pPr eaLnBrk="1" fontAlgn="auto" hangingPunct="1">
              <a:spcAft>
                <a:spcPts val="0"/>
              </a:spcAft>
              <a:buFont typeface="Arial" charset="0"/>
              <a:buNone/>
              <a:defRPr/>
            </a:pPr>
            <a:endParaRPr lang="en-US" sz="2000" b="1" dirty="0">
              <a:solidFill>
                <a:schemeClr val="bg1"/>
              </a:solidFill>
            </a:endParaRPr>
          </a:p>
          <a:p>
            <a:pPr eaLnBrk="1" fontAlgn="auto" hangingPunct="1">
              <a:spcAft>
                <a:spcPts val="0"/>
              </a:spcAft>
              <a:buFont typeface="Arial" charset="0"/>
              <a:buNone/>
              <a:defRPr/>
            </a:pPr>
            <a:endParaRPr lang="en-US" sz="2000" dirty="0">
              <a:solidFill>
                <a:schemeClr val="bg1"/>
              </a:solidFill>
            </a:endParaRPr>
          </a:p>
        </p:txBody>
      </p:sp>
      <p:sp>
        <p:nvSpPr>
          <p:cNvPr id="11268" name="Content Placeholder 3"/>
          <p:cNvSpPr>
            <a:spLocks noGrp="1"/>
          </p:cNvSpPr>
          <p:nvPr>
            <p:ph sz="half" idx="2"/>
          </p:nvPr>
        </p:nvSpPr>
        <p:spPr>
          <a:xfrm>
            <a:off x="4648200" y="1143000"/>
            <a:ext cx="4038600" cy="52578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000" b="1" dirty="0">
                <a:solidFill>
                  <a:schemeClr val="bg1"/>
                </a:solidFill>
              </a:rPr>
              <a:t>After pesticides are used in the fields, orchards, and </a:t>
            </a:r>
            <a:r>
              <a:rPr lang="en-US" sz="2000" b="1" dirty="0" smtClean="0">
                <a:solidFill>
                  <a:schemeClr val="bg1"/>
                </a:solidFill>
              </a:rPr>
              <a:t>greenhouses, </a:t>
            </a:r>
            <a:r>
              <a:rPr lang="en-US" sz="2000" b="1" dirty="0">
                <a:solidFill>
                  <a:schemeClr val="bg1"/>
                </a:solidFill>
              </a:rPr>
              <a:t>they leave behind something called a residue. </a:t>
            </a:r>
            <a:br>
              <a:rPr lang="en-US" sz="2000" b="1" dirty="0">
                <a:solidFill>
                  <a:schemeClr val="bg1"/>
                </a:solidFill>
              </a:rPr>
            </a:br>
            <a:endParaRPr lang="en-US" sz="2000" b="1" dirty="0">
              <a:solidFill>
                <a:schemeClr val="bg1"/>
              </a:solidFill>
            </a:endParaRPr>
          </a:p>
          <a:p>
            <a:pPr eaLnBrk="1" fontAlgn="auto" hangingPunct="1">
              <a:spcAft>
                <a:spcPts val="0"/>
              </a:spcAft>
              <a:buFont typeface="Wingdings" pitchFamily="2" charset="2"/>
              <a:buChar char="v"/>
              <a:defRPr/>
            </a:pPr>
            <a:endParaRPr lang="en-US" sz="2000" b="1" dirty="0">
              <a:solidFill>
                <a:schemeClr val="bg1"/>
              </a:solidFill>
            </a:endParaRPr>
          </a:p>
          <a:p>
            <a:pPr eaLnBrk="1" fontAlgn="auto" hangingPunct="1">
              <a:spcAft>
                <a:spcPts val="0"/>
              </a:spcAft>
              <a:buFont typeface="Wingdings" pitchFamily="2" charset="2"/>
              <a:buChar char="v"/>
              <a:defRPr/>
            </a:pPr>
            <a:r>
              <a:rPr lang="en-US" sz="2000" b="1" dirty="0">
                <a:solidFill>
                  <a:schemeClr val="bg1"/>
                </a:solidFill>
              </a:rPr>
              <a:t>You can’t always see or smell a residue. </a:t>
            </a:r>
          </a:p>
          <a:p>
            <a:pPr eaLnBrk="1" fontAlgn="auto" hangingPunct="1">
              <a:spcAft>
                <a:spcPts val="0"/>
              </a:spcAft>
              <a:buFont typeface="Wingdings" pitchFamily="2" charset="2"/>
              <a:buChar char="v"/>
              <a:defRPr/>
            </a:pPr>
            <a:endParaRPr lang="en-US" sz="2000" b="1" dirty="0">
              <a:solidFill>
                <a:schemeClr val="bg1"/>
              </a:solidFill>
            </a:endParaRPr>
          </a:p>
          <a:p>
            <a:pPr eaLnBrk="1" fontAlgn="auto" hangingPunct="1">
              <a:spcAft>
                <a:spcPts val="0"/>
              </a:spcAft>
              <a:buFont typeface="Wingdings" pitchFamily="2" charset="2"/>
              <a:buChar char="v"/>
              <a:defRPr/>
            </a:pPr>
            <a:r>
              <a:rPr lang="en-US" sz="2000" b="1" dirty="0">
                <a:solidFill>
                  <a:schemeClr val="bg1"/>
                </a:solidFill>
              </a:rPr>
              <a:t>This is why pesticide residues are dangerous. You don’t always know that they are there.</a:t>
            </a:r>
            <a:endParaRPr lang="en-US" sz="2000" dirty="0">
              <a:solidFill>
                <a:schemeClr val="bg1"/>
              </a:solidFill>
            </a:endParaRPr>
          </a:p>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Wingdings" pitchFamily="2" charset="2"/>
              <a:buChar char="v"/>
              <a:defRPr/>
            </a:pPr>
            <a:endParaRPr lang="en-US" sz="2400" b="1" dirty="0">
              <a:solidFill>
                <a:schemeClr val="bg1"/>
              </a:solidFill>
            </a:endParaRPr>
          </a:p>
          <a:p>
            <a:pPr eaLnBrk="1" fontAlgn="auto" hangingPunct="1">
              <a:spcAft>
                <a:spcPts val="0"/>
              </a:spcAft>
              <a:buFont typeface="Arial" charset="0"/>
              <a:buNone/>
              <a:defRPr/>
            </a:pPr>
            <a:endParaRPr lang="en-US" sz="24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th-TH" altLang="en-US" sz="3600" b="1" dirty="0"/>
              <a:t>สารตกค้างของยาปราบ</a:t>
            </a:r>
            <a:r>
              <a:rPr lang="th-TH" altLang="en-US" sz="3600" b="1" dirty="0" smtClean="0"/>
              <a:t>ศัตรูพืช</a:t>
            </a:r>
            <a:r>
              <a:rPr lang="en-US" altLang="en-US" sz="2800" b="1" dirty="0" smtClean="0"/>
              <a:t>/Pesticide Residues</a:t>
            </a:r>
          </a:p>
        </p:txBody>
      </p:sp>
      <p:sp>
        <p:nvSpPr>
          <p:cNvPr id="3" name="Content Placeholder 2"/>
          <p:cNvSpPr>
            <a:spLocks noGrp="1"/>
          </p:cNvSpPr>
          <p:nvPr>
            <p:ph sz="half" idx="1"/>
          </p:nvPr>
        </p:nvSpPr>
        <p:spPr>
          <a:xfrm>
            <a:off x="457200" y="1600200"/>
            <a:ext cx="4038600" cy="40386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altLang="en-US" b="1" dirty="0">
                <a:latin typeface="Angsana New" panose="02020603050405020304" pitchFamily="18" charset="-34"/>
                <a:cs typeface="Angsana New" panose="02020603050405020304" pitchFamily="18" charset="-34"/>
              </a:rPr>
              <a:t>สารตกค้างของยาปราบศัตรูพืชสามารถติดมายังเสื้อผ้า หรือร่างกายของท่านขณะทำงาน ซึ่งท่านอาจนำสารตกค้างเหล่านั้นกลับมายังที่พักอาศัยโดยที่ไม่รู้ตัว</a:t>
            </a:r>
            <a:endParaRPr lang="en-US" dirty="0">
              <a:latin typeface="Angsana New" panose="02020603050405020304" pitchFamily="18" charset="-34"/>
              <a:cs typeface="Angsana New" panose="02020603050405020304" pitchFamily="18" charset="-34"/>
            </a:endParaRPr>
          </a:p>
        </p:txBody>
      </p:sp>
      <p:sp>
        <p:nvSpPr>
          <p:cNvPr id="13316" name="Content Placeholder 3"/>
          <p:cNvSpPr>
            <a:spLocks noGrp="1"/>
          </p:cNvSpPr>
          <p:nvPr>
            <p:ph sz="half" idx="2"/>
          </p:nvPr>
        </p:nvSpPr>
        <p:spPr>
          <a:xfrm>
            <a:off x="4648200" y="1600200"/>
            <a:ext cx="4038600" cy="40386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b="1" dirty="0"/>
              <a:t>Pesticide residues can get on your clothes and body as you work, and you can take these residues home with you without even knowing it.</a:t>
            </a:r>
          </a:p>
          <a:p>
            <a:pPr eaLnBrk="1" fontAlgn="auto" hangingPunct="1">
              <a:spcAft>
                <a:spcPts val="0"/>
              </a:spcAft>
              <a:buFont typeface="Arial" charset="0"/>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th-TH" sz="3600" b="1" dirty="0"/>
              <a:t>กิจกรรม</a:t>
            </a:r>
            <a:r>
              <a:rPr lang="en-US" sz="3600" b="1" dirty="0"/>
              <a:t>/Activity</a:t>
            </a:r>
            <a:endParaRPr lang="en-US" altLang="en-US" sz="3600" b="1" dirty="0" smtClean="0"/>
          </a:p>
        </p:txBody>
      </p:sp>
      <p:sp>
        <p:nvSpPr>
          <p:cNvPr id="3" name="Content Placeholder 2"/>
          <p:cNvSpPr>
            <a:spLocks noGrp="1"/>
          </p:cNvSpPr>
          <p:nvPr>
            <p:ph sz="half" idx="1"/>
          </p:nvPr>
        </p:nvSpPr>
        <p:spPr>
          <a:xfrm>
            <a:off x="457200" y="1447800"/>
            <a:ext cx="4038600" cy="5105400"/>
          </a:xfrm>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smtClean="0"/>
              <a:t>การสาธิตไฟเรืองแสง        (แบล็คไลท์)</a:t>
            </a:r>
            <a:endParaRPr lang="en-US" b="1" dirty="0"/>
          </a:p>
          <a:p>
            <a:pPr eaLnBrk="1" fontAlgn="auto" hangingPunct="1">
              <a:spcAft>
                <a:spcPts val="0"/>
              </a:spcAft>
              <a:buFont typeface="Wingdings" pitchFamily="2" charset="2"/>
              <a:buChar char="v"/>
              <a:defRPr/>
            </a:pPr>
            <a:endParaRPr lang="en-US" sz="2000" b="1" dirty="0">
              <a:solidFill>
                <a:schemeClr val="bg1"/>
              </a:solidFill>
            </a:endParaRPr>
          </a:p>
        </p:txBody>
      </p:sp>
      <p:sp>
        <p:nvSpPr>
          <p:cNvPr id="23556" name="Content Placeholder 3"/>
          <p:cNvSpPr>
            <a:spLocks noGrp="1"/>
          </p:cNvSpPr>
          <p:nvPr>
            <p:ph sz="half" idx="2"/>
          </p:nvPr>
        </p:nvSpPr>
        <p:spPr>
          <a:xfrm>
            <a:off x="4648200" y="1447800"/>
            <a:ext cx="4038600" cy="5105400"/>
          </a:xfrm>
          <a:ln w="28575">
            <a:solidFill>
              <a:schemeClr val="accent6">
                <a:lumMod val="75000"/>
              </a:schemeClr>
            </a:solidFill>
          </a:ln>
        </p:spPr>
        <p:txBody>
          <a:bodyPr rtlCol="0">
            <a:normAutofit/>
          </a:bodyPr>
          <a:lstStyle/>
          <a:p>
            <a:pPr eaLnBrk="1" fontAlgn="auto" hangingPunct="1">
              <a:spcAft>
                <a:spcPts val="0"/>
              </a:spcAft>
              <a:buFont typeface="Wingdings" pitchFamily="2" charset="2"/>
              <a:buChar char="v"/>
              <a:defRPr/>
            </a:pPr>
            <a:r>
              <a:rPr lang="en-US" sz="2400" b="1" dirty="0"/>
              <a:t>Blacklight </a:t>
            </a:r>
            <a:r>
              <a:rPr lang="en-US" sz="2400" b="1" dirty="0" smtClean="0"/>
              <a:t>demonstration</a:t>
            </a:r>
            <a:endParaRPr lang="en-US" sz="2400" b="1" i="1" dirty="0">
              <a:solidFill>
                <a:srgbClr val="002060"/>
              </a:solidFill>
            </a:endParaRPr>
          </a:p>
        </p:txBody>
      </p:sp>
      <p:sp>
        <p:nvSpPr>
          <p:cNvPr id="8" name="Rectangle 7"/>
          <p:cNvSpPr/>
          <p:nvPr/>
        </p:nvSpPr>
        <p:spPr>
          <a:xfrm>
            <a:off x="533400" y="6172200"/>
            <a:ext cx="39624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b="1" i="1" dirty="0">
              <a:solidFill>
                <a:schemeClr val="accent3">
                  <a:lumMod val="50000"/>
                </a:schemeClr>
              </a:solidFill>
            </a:endParaRPr>
          </a:p>
        </p:txBody>
      </p:sp>
    </p:spTree>
    <p:extLst>
      <p:ext uri="{BB962C8B-B14F-4D97-AF65-F5344CB8AC3E}">
        <p14:creationId xmlns:p14="http://schemas.microsoft.com/office/powerpoint/2010/main" val="927543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9FC"/>
            </a:gs>
            <a:gs pos="74001">
              <a:srgbClr val="B0C6E1"/>
            </a:gs>
            <a:gs pos="83000">
              <a:srgbClr val="B0C6E1"/>
            </a:gs>
            <a:gs pos="100000">
              <a:srgbClr val="CAD9EB"/>
            </a:gs>
          </a:gsLst>
          <a:lin ang="5400000" scaled="1"/>
        </a:gra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04800"/>
            <a:ext cx="7886700" cy="1325563"/>
          </a:xfrm>
        </p:spPr>
        <p:txBody>
          <a:bodyPr/>
          <a:lstStyle/>
          <a:p>
            <a:pPr eaLnBrk="1" hangingPunct="1"/>
            <a:r>
              <a:rPr lang="th-TH" altLang="en-US" sz="3600" b="1" dirty="0"/>
              <a:t>ยาปราบศัตรูพืชเข้าสู่ร่างกายได้อย่างไร?</a:t>
            </a:r>
            <a:r>
              <a:rPr lang="es-HN" altLang="en-US" sz="3600" b="1" dirty="0"/>
              <a:t/>
            </a:r>
            <a:br>
              <a:rPr lang="es-HN" altLang="en-US" sz="3600" b="1" dirty="0"/>
            </a:br>
            <a:r>
              <a:rPr lang="en-US" altLang="en-US" sz="2800" b="1" dirty="0" smtClean="0"/>
              <a:t>How do Pesticides Enter the Body?</a:t>
            </a:r>
          </a:p>
        </p:txBody>
      </p:sp>
      <p:sp>
        <p:nvSpPr>
          <p:cNvPr id="3" name="Content Placeholder 2"/>
          <p:cNvSpPr>
            <a:spLocks noGrp="1"/>
          </p:cNvSpPr>
          <p:nvPr>
            <p:ph sz="half" idx="1"/>
          </p:nvPr>
        </p:nvSpPr>
        <p:spPr>
          <a:ln w="28575">
            <a:solidFill>
              <a:schemeClr val="accent5">
                <a:lumMod val="50000"/>
              </a:schemeClr>
            </a:solidFill>
          </a:ln>
        </p:spPr>
        <p:txBody>
          <a:bodyPr rtlCol="0">
            <a:normAutofit/>
          </a:bodyPr>
          <a:lstStyle/>
          <a:p>
            <a:pPr eaLnBrk="1" fontAlgn="auto" hangingPunct="1">
              <a:spcAft>
                <a:spcPts val="0"/>
              </a:spcAft>
              <a:buFont typeface="Wingdings" pitchFamily="2" charset="2"/>
              <a:buChar char="v"/>
              <a:defRPr/>
            </a:pPr>
            <a:r>
              <a:rPr lang="th-TH" b="1" dirty="0"/>
              <a:t>เมื่อมีการกล่าวถึง</a:t>
            </a:r>
            <a:r>
              <a:rPr lang="th-TH" altLang="en-US" b="1" dirty="0">
                <a:latin typeface="Angsana New" panose="02020603050405020304" pitchFamily="18" charset="-34"/>
              </a:rPr>
              <a:t>สารตกค้าง สิ่งสำคัญที่ต้องเข้าใจคือสารตกค้างเหล่านั้นเข้าสู่ร่างกายได้อย่างไร</a:t>
            </a:r>
            <a:endParaRPr lang="es-HN" b="1" dirty="0"/>
          </a:p>
          <a:p>
            <a:pPr marL="0" indent="0" eaLnBrk="1" fontAlgn="auto" hangingPunct="1">
              <a:spcAft>
                <a:spcPts val="0"/>
              </a:spcAft>
              <a:buNone/>
              <a:defRPr/>
            </a:pPr>
            <a:r>
              <a:rPr lang="es-HN" b="1" dirty="0"/>
              <a:t/>
            </a:r>
            <a:br>
              <a:rPr lang="es-HN" b="1" dirty="0"/>
            </a:br>
            <a:endParaRPr lang="es-HN" b="1" dirty="0"/>
          </a:p>
          <a:p>
            <a:pPr eaLnBrk="1" fontAlgn="auto" hangingPunct="1">
              <a:spcAft>
                <a:spcPts val="0"/>
              </a:spcAft>
              <a:buFont typeface="Wingdings" pitchFamily="2" charset="2"/>
              <a:buChar char="v"/>
              <a:defRPr/>
            </a:pPr>
            <a:r>
              <a:rPr lang="th-TH" b="1" dirty="0"/>
              <a:t>มีใครรู้บ้างไหมว่ามีทางไหนบ้าง?</a:t>
            </a:r>
            <a:endParaRPr lang="en-US" b="1" dirty="0"/>
          </a:p>
        </p:txBody>
      </p:sp>
      <p:sp>
        <p:nvSpPr>
          <p:cNvPr id="15364" name="Content Placeholder 3"/>
          <p:cNvSpPr>
            <a:spLocks noGrp="1"/>
          </p:cNvSpPr>
          <p:nvPr>
            <p:ph sz="half" idx="2"/>
          </p:nvPr>
        </p:nvSpPr>
        <p:spPr>
          <a:ln w="28575">
            <a:solidFill>
              <a:schemeClr val="accent6">
                <a:lumMod val="75000"/>
              </a:schemeClr>
            </a:solidFill>
          </a:ln>
        </p:spPr>
        <p:txBody>
          <a:bodyPr rtlCol="0">
            <a:normAutofit/>
          </a:bodyPr>
          <a:lstStyle/>
          <a:p>
            <a:pPr marL="338138" indent="-338138" eaLnBrk="1" fontAlgn="auto" hangingPunct="1">
              <a:spcAft>
                <a:spcPts val="0"/>
              </a:spcAft>
              <a:buFont typeface="Wingdings" pitchFamily="2" charset="2"/>
              <a:buChar char="v"/>
              <a:defRPr/>
            </a:pPr>
            <a:r>
              <a:rPr lang="en-US" b="1" dirty="0"/>
              <a:t>Now that we’ve talked about residues it’s important to understand how these residues get into your body. </a:t>
            </a:r>
          </a:p>
          <a:p>
            <a:pPr marL="338138" indent="-338138" eaLnBrk="1" fontAlgn="auto" hangingPunct="1">
              <a:spcAft>
                <a:spcPts val="0"/>
              </a:spcAft>
              <a:buFont typeface="Wingdings" pitchFamily="2" charset="2"/>
              <a:buChar char="v"/>
              <a:defRPr/>
            </a:pPr>
            <a:r>
              <a:rPr lang="en-US" b="1" dirty="0"/>
              <a:t>Does anyone know how this can happen?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8038"/>
          </a:xfrm>
        </p:spPr>
        <p:txBody>
          <a:bodyPr/>
          <a:lstStyle/>
          <a:p>
            <a:pPr algn="l">
              <a:defRPr/>
            </a:pPr>
            <a:r>
              <a:rPr lang="th-TH" sz="3600" b="1" dirty="0" smtClean="0">
                <a:solidFill>
                  <a:schemeClr val="bg1"/>
                </a:solidFill>
              </a:rPr>
              <a:t>กิจกรรม</a:t>
            </a:r>
            <a:r>
              <a:rPr lang="en-US" sz="2800" b="1" dirty="0" smtClean="0">
                <a:solidFill>
                  <a:schemeClr val="bg1"/>
                </a:solidFill>
              </a:rPr>
              <a:t>/Activity</a:t>
            </a:r>
            <a:endParaRPr lang="en-US" sz="2800" b="1" dirty="0">
              <a:solidFill>
                <a:schemeClr val="bg1"/>
              </a:solidFill>
            </a:endParaRPr>
          </a:p>
        </p:txBody>
      </p:sp>
      <p:sp>
        <p:nvSpPr>
          <p:cNvPr id="3" name="Content Placeholder 2"/>
          <p:cNvSpPr>
            <a:spLocks noGrp="1"/>
          </p:cNvSpPr>
          <p:nvPr>
            <p:ph sz="half" idx="1"/>
          </p:nvPr>
        </p:nvSpPr>
        <p:spPr>
          <a:xfrm>
            <a:off x="457200" y="1371600"/>
            <a:ext cx="4038600" cy="4953000"/>
          </a:xfrm>
          <a:ln w="28575">
            <a:solidFill>
              <a:schemeClr val="accent5">
                <a:lumMod val="50000"/>
              </a:schemeClr>
            </a:solidFill>
          </a:ln>
        </p:spPr>
        <p:txBody>
          <a:bodyPr/>
          <a:lstStyle/>
          <a:p>
            <a:pPr eaLnBrk="1" fontAlgn="auto" hangingPunct="1">
              <a:spcAft>
                <a:spcPts val="0"/>
              </a:spcAft>
              <a:buFont typeface="Wingdings" pitchFamily="2" charset="2"/>
              <a:buChar char="v"/>
              <a:defRPr/>
            </a:pPr>
            <a:r>
              <a:rPr lang="th-TH" altLang="en-US" b="1" dirty="0" smtClean="0">
                <a:solidFill>
                  <a:schemeClr val="bg1"/>
                </a:solidFill>
                <a:latin typeface="Angsana New" panose="02020603050405020304" pitchFamily="18" charset="-34"/>
                <a:cs typeface="+mj-cs"/>
              </a:rPr>
              <a:t>ให้แปะสติกเกอร์บนแผ่นภาพของร่างกายมนุษย์ ว่าในความคิดของคุณนั้น ยา</a:t>
            </a:r>
            <a:r>
              <a:rPr lang="th-TH" altLang="en-US" b="1" dirty="0">
                <a:solidFill>
                  <a:schemeClr val="bg1"/>
                </a:solidFill>
                <a:latin typeface="Angsana New" panose="02020603050405020304" pitchFamily="18" charset="-34"/>
                <a:cs typeface="+mj-cs"/>
              </a:rPr>
              <a:t>ปราบศัตรูพืช</a:t>
            </a:r>
            <a:r>
              <a:rPr lang="th-TH" altLang="en-US" b="1" dirty="0" smtClean="0">
                <a:solidFill>
                  <a:schemeClr val="bg1"/>
                </a:solidFill>
                <a:latin typeface="Angsana New" panose="02020603050405020304" pitchFamily="18" charset="-34"/>
                <a:cs typeface="+mj-cs"/>
              </a:rPr>
              <a:t>สามารถ</a:t>
            </a:r>
            <a:r>
              <a:rPr lang="th-TH" altLang="en-US" b="1" dirty="0" smtClean="0">
                <a:solidFill>
                  <a:schemeClr val="bg1"/>
                </a:solidFill>
                <a:cs typeface="+mj-cs"/>
              </a:rPr>
              <a:t>เข้า</a:t>
            </a:r>
            <a:r>
              <a:rPr lang="th-TH" altLang="en-US" b="1" dirty="0">
                <a:solidFill>
                  <a:schemeClr val="bg1"/>
                </a:solidFill>
                <a:cs typeface="+mj-cs"/>
              </a:rPr>
              <a:t>สู่ร่างกาย</a:t>
            </a:r>
            <a:r>
              <a:rPr lang="th-TH" altLang="en-US" b="1" dirty="0" smtClean="0">
                <a:solidFill>
                  <a:schemeClr val="bg1"/>
                </a:solidFill>
                <a:cs typeface="+mj-cs"/>
              </a:rPr>
              <a:t>ได้ทางไหนบ้าง?</a:t>
            </a:r>
            <a:endParaRPr lang="en-US" dirty="0">
              <a:solidFill>
                <a:schemeClr val="bg1"/>
              </a:solidFill>
              <a:latin typeface="Angsana New" panose="02020603050405020304" pitchFamily="18" charset="-34"/>
              <a:cs typeface="+mj-cs"/>
            </a:endParaRPr>
          </a:p>
          <a:p>
            <a:pPr>
              <a:buFont typeface="Arial" charset="0"/>
              <a:buNone/>
              <a:defRPr/>
            </a:pPr>
            <a:endParaRPr lang="es-HN" sz="2000" b="1" i="1" dirty="0" smtClean="0">
              <a:solidFill>
                <a:schemeClr val="accent5">
                  <a:lumMod val="50000"/>
                </a:schemeClr>
              </a:solidFill>
            </a:endParaRPr>
          </a:p>
          <a:p>
            <a:pPr>
              <a:buFont typeface="Arial" charset="0"/>
              <a:buChar char="•"/>
              <a:defRPr/>
            </a:pPr>
            <a:endParaRPr lang="en-US" dirty="0" smtClean="0"/>
          </a:p>
          <a:p>
            <a:pPr>
              <a:buFont typeface="Arial" charset="0"/>
              <a:buChar char="•"/>
              <a:defRPr/>
            </a:pPr>
            <a:endParaRPr lang="en-US" dirty="0"/>
          </a:p>
          <a:p>
            <a:pPr marL="0" indent="0">
              <a:buNone/>
              <a:defRPr/>
            </a:pPr>
            <a:endParaRPr lang="en-US" dirty="0"/>
          </a:p>
        </p:txBody>
      </p:sp>
      <p:sp>
        <p:nvSpPr>
          <p:cNvPr id="4" name="Content Placeholder 3"/>
          <p:cNvSpPr>
            <a:spLocks noGrp="1"/>
          </p:cNvSpPr>
          <p:nvPr>
            <p:ph sz="half" idx="2"/>
          </p:nvPr>
        </p:nvSpPr>
        <p:spPr>
          <a:xfrm>
            <a:off x="4648200" y="1371600"/>
            <a:ext cx="4038600" cy="4953000"/>
          </a:xfrm>
          <a:ln w="28575">
            <a:solidFill>
              <a:schemeClr val="accent3">
                <a:lumMod val="75000"/>
              </a:schemeClr>
            </a:solidFill>
          </a:ln>
        </p:spPr>
        <p:txBody>
          <a:bodyPr/>
          <a:lstStyle/>
          <a:p>
            <a:pPr>
              <a:buFont typeface="Wingdings" pitchFamily="2" charset="2"/>
              <a:buChar char="v"/>
              <a:defRPr/>
            </a:pPr>
            <a:r>
              <a:rPr lang="en-US" sz="2400" b="1" dirty="0" smtClean="0">
                <a:solidFill>
                  <a:schemeClr val="bg1"/>
                </a:solidFill>
              </a:rPr>
              <a:t>Place a sticker on the large picture of the human body: where you think pesticides can enter the body?</a:t>
            </a:r>
          </a:p>
          <a:p>
            <a:pPr>
              <a:buFont typeface="Arial" charset="0"/>
              <a:buNone/>
              <a:defRPr/>
            </a:pPr>
            <a:r>
              <a:rPr lang="en-US" sz="2400" b="1" i="1" dirty="0" smtClean="0">
                <a:solidFill>
                  <a:schemeClr val="bg1"/>
                </a:solidFill>
              </a:rPr>
              <a:t/>
            </a:r>
            <a:br>
              <a:rPr lang="en-US" sz="2400" b="1" i="1" dirty="0" smtClean="0">
                <a:solidFill>
                  <a:schemeClr val="bg1"/>
                </a:solidFill>
              </a:rPr>
            </a:br>
            <a:endParaRPr lang="en-US" sz="2400" b="1" i="1" dirty="0" smtClean="0">
              <a:solidFill>
                <a:schemeClr val="bg1"/>
              </a:solidFill>
            </a:endParaRPr>
          </a:p>
          <a:p>
            <a:pPr>
              <a:buFont typeface="Arial" charset="0"/>
              <a:buNone/>
              <a:defRPr/>
            </a:pPr>
            <a:endParaRPr lang="en-US" sz="2000" b="1" i="1" dirty="0" smtClean="0">
              <a:solidFill>
                <a:schemeClr val="accent3">
                  <a:lumMod val="50000"/>
                </a:schemeClr>
              </a:solidFill>
            </a:endParaRPr>
          </a:p>
          <a:p>
            <a:pPr>
              <a:buFont typeface="Arial" charset="0"/>
              <a:buChar char="•"/>
              <a:defRPr/>
            </a:pPr>
            <a:endParaRPr lang="en-US" dirty="0"/>
          </a:p>
        </p:txBody>
      </p:sp>
    </p:spTree>
    <p:extLst>
      <p:ext uri="{BB962C8B-B14F-4D97-AF65-F5344CB8AC3E}">
        <p14:creationId xmlns:p14="http://schemas.microsoft.com/office/powerpoint/2010/main" val="3948934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w="28575">
          <a:solidFill>
            <a:schemeClr val="accent5">
              <a:lumMod val="50000"/>
            </a:schemeClr>
          </a:solidFill>
        </a:ln>
        <a:extLst>
          <a:ext uri="{909E8E84-426E-40DD-AFC4-6F175D3DCCD1}">
            <a14:hiddenFill xmlns:a14="http://schemas.microsoft.com/office/drawing/2010/main">
              <a:solidFill>
                <a:srgbClr val="FFFFFF"/>
              </a:solidFill>
            </a14:hiddenFill>
          </a:ext>
        </a:extLst>
      </a:spPr>
      <a:bodyPr vert="horz" wrap="square" lIns="91440" tIns="45720" rIns="91440" bIns="45720" numCol="1" rtlCol="0" anchor="t" anchorCtr="0" compatLnSpc="1">
        <a:prstTxWarp prst="textNoShape">
          <a:avLst/>
        </a:prstTxWarp>
        <a:normAutofit/>
      </a:bodyPr>
      <a:lstStyle>
        <a:defPPr marL="0" indent="0" eaLnBrk="1" fontAlgn="auto" hangingPunct="1">
          <a:spcAft>
            <a:spcPts val="0"/>
          </a:spcAft>
          <a:buNone/>
          <a:defRPr dirty="0">
            <a:solidFill>
              <a:schemeClr val="accent5">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w="28575">
          <a:solidFill>
            <a:schemeClr val="accent5">
              <a:lumMod val="50000"/>
            </a:schemeClr>
          </a:solidFill>
        </a:ln>
        <a:extLst>
          <a:ext uri="{909E8E84-426E-40DD-AFC4-6F175D3DCCD1}">
            <a14:hiddenFill xmlns:a14="http://schemas.microsoft.com/office/drawing/2010/main">
              <a:solidFill>
                <a:srgbClr val="FFFFFF"/>
              </a:solidFill>
            </a14:hiddenFill>
          </a:ext>
        </a:extLst>
      </a:spPr>
      <a:bodyPr vert="horz" wrap="square" lIns="91440" tIns="45720" rIns="91440" bIns="45720" numCol="1" rtlCol="0" anchor="t" anchorCtr="0" compatLnSpc="1">
        <a:prstTxWarp prst="textNoShape">
          <a:avLst/>
        </a:prstTxWarp>
        <a:normAutofit/>
      </a:bodyPr>
      <a:lstStyle>
        <a:defPPr marL="0" indent="0" eaLnBrk="1" fontAlgn="auto" hangingPunct="1">
          <a:spcAft>
            <a:spcPts val="0"/>
          </a:spcAft>
          <a:buNone/>
          <a:defRPr dirty="0">
            <a:solidFill>
              <a:schemeClr val="accent5">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10518</TotalTime>
  <Words>3146</Words>
  <Application>Microsoft Office PowerPoint</Application>
  <PresentationFormat>On-screen Show (4:3)</PresentationFormat>
  <Paragraphs>441</Paragraphs>
  <Slides>42</Slides>
  <Notes>32</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42</vt:i4>
      </vt:variant>
    </vt:vector>
  </HeadingPairs>
  <TitlesOfParts>
    <vt:vector size="53" baseType="lpstr">
      <vt:lpstr>Angsana New</vt:lpstr>
      <vt:lpstr>Arial</vt:lpstr>
      <vt:lpstr>Calibri</vt:lpstr>
      <vt:lpstr>Calibri Light</vt:lpstr>
      <vt:lpstr>Cordia New</vt:lpstr>
      <vt:lpstr>Times New Roman</vt:lpstr>
      <vt:lpstr>Wingdings</vt:lpstr>
      <vt:lpstr>Office Theme</vt:lpstr>
      <vt:lpstr>1_Office Theme</vt:lpstr>
      <vt:lpstr>2_Office Theme</vt:lpstr>
      <vt:lpstr>3_Office Theme</vt:lpstr>
      <vt:lpstr> Protecting Yourself from Pesticides  การป้องกันตัวเองจากยาปราบศัตรูพืช </vt:lpstr>
      <vt:lpstr>ยาปราบศัตรูพืชคืออะไร?/What are Pesticides?</vt:lpstr>
      <vt:lpstr>ยาปราบศัตรูพืชคืออะไร? / What are Pesticides?</vt:lpstr>
      <vt:lpstr>เราจะพบยาปราบศัตรูพืชได้ที่ไหนและในรูปแบบใดได้บ้าง? Where do you find them? How are pesticides applied? </vt:lpstr>
      <vt:lpstr>สารตกค้างของยาปราบศัตรูพืช/Pesticide Residues</vt:lpstr>
      <vt:lpstr>สารตกค้างของยาปราบศัตรูพืช/Pesticide Residues</vt:lpstr>
      <vt:lpstr>กิจกรรม/Activity</vt:lpstr>
      <vt:lpstr>ยาปราบศัตรูพืชเข้าสู่ร่างกายได้อย่างไร? How do Pesticides Enter the Body?</vt:lpstr>
      <vt:lpstr>กิจกรรม/Activity</vt:lpstr>
      <vt:lpstr>กิจกรรม/Activity</vt:lpstr>
      <vt:lpstr>ช่องทางของการสัมผัสกับยาปราบศัตรูพืช/Ways of Exposure</vt:lpstr>
      <vt:lpstr>ช่องทางของการสัมผัสกับยาปราบศัตรูพืช /Ways of Exposure</vt:lpstr>
      <vt:lpstr>ช่องทางที่พบได้บ่อยของการสัมผัสกับสารตกค้างจากยาปราบศัตรูพืช Most Common Way of Pesticide Exposure </vt:lpstr>
      <vt:lpstr>กิจกรรม/Activity</vt:lpstr>
      <vt:lpstr>ลักษณะอาการที่เกิดจากการที่ร่างกายสัมผัสกับยาปราบศัตรูพืช Immediate Symptoms of Pesticide Exposure</vt:lpstr>
      <vt:lpstr>อาการตอบสนองขั้นรุนแรงอย่างเฉียบพลัน Serious Immediate Symptoms</vt:lpstr>
      <vt:lpstr>ผลกระทบระยะยาวที่เกิดจากการที่ร่างกายสัมผัสกับยาปราบศัตรูพืช Long-term Effects of Pesticide Contact</vt:lpstr>
      <vt:lpstr>ผลกระทบระยะยาวที่เกิดจากการที่ร่างกายสัมผัสกับยาปราบศัตรูพืช Long-term Effects of Pesticide Contact</vt:lpstr>
      <vt:lpstr>ผลกระทบระยะยาวที่เกิดจากการที่ร่างกายสัมผัสกับยาปราบศัตรูพืช Long-term Effects of Pesticide Contact</vt:lpstr>
      <vt:lpstr>กิจกรรม/Activity</vt:lpstr>
      <vt:lpstr>คุณสามารถป้องกันตัวอย่างไรจากการสัมผัสกับยาปราบศัตรูพืช ? How Can You Protect Yourself from Pesticide Exposure?</vt:lpstr>
      <vt:lpstr>การป้องกันตัวจากการสัมผัสกับยาปราบศัตรูพืช  Protecting Yourself from Pesticides</vt:lpstr>
      <vt:lpstr>การรักษาพยาบาลฉุกเฉิน Emergency Medical Care</vt:lpstr>
      <vt:lpstr>การรักษาพยาบาลฉุกเฉิน Emergency Medical Care</vt:lpstr>
      <vt:lpstr> ขั้นตอนการพยาบาลในกรณีฉุกเฉิน Emergency Procedures </vt:lpstr>
      <vt:lpstr> ถ้ายาปราบศัตรูพืชโดนผิวหนังคุณ  If a pesticide gets on your skin… </vt:lpstr>
      <vt:lpstr>ขั้นตอนการพยาบาลในกรณีฉุกเฉิน Emergency Medical Procedures</vt:lpstr>
      <vt:lpstr>รู้ถึงสิทธิของคุณ/ Know Your Rights</vt:lpstr>
      <vt:lpstr>รู้ถึงสิทธิของคุณ/ Know Your Rights</vt:lpstr>
      <vt:lpstr>PowerPoint Presentation</vt:lpstr>
      <vt:lpstr>รู้ถึงสิทธิของคุณ/ Know Your Rights</vt:lpstr>
      <vt:lpstr>รู้ถึงสิทธิของคุณ/ Know Your Rights</vt:lpstr>
      <vt:lpstr>สุขอนามัยในสถานที่ทำงาน/ Field Sanitation</vt:lpstr>
      <vt:lpstr>สุขอนามัยในสถานที่ทำงาน/ Field Sanitation</vt:lpstr>
      <vt:lpstr>สุขอนามัยในสถานที่ทำงาน/ Field Sanitation</vt:lpstr>
      <vt:lpstr>โอชา (OSHA) คืออะไร/ What is OSHA?</vt:lpstr>
      <vt:lpstr>สิทธิคุ้มครองภายใต้โอชา (OSHA) /OSHA Rights</vt:lpstr>
      <vt:lpstr>คุณสามารถร้องเรียนได้!/You can complain!</vt:lpstr>
      <vt:lpstr>สิทธิคุ้มครองภายใต้โอชา (OSHA) /OSHA Rights</vt:lpstr>
      <vt:lpstr>สิทธิคุ้มครองภายใต้โอชา (OSHA) /OSHA Rights</vt:lpstr>
      <vt:lpstr>PowerPoint Presentation</vt:lpstr>
      <vt:lpstr>ผู้มีส่วนร่วม / Acknowledgements</vt:lpstr>
    </vt:vector>
  </TitlesOfParts>
  <Company>NCLR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ryoung</dc:creator>
  <cp:lastModifiedBy>Elise A. von Dohlen</cp:lastModifiedBy>
  <cp:revision>789</cp:revision>
  <cp:lastPrinted>2016-07-06T03:32:46Z</cp:lastPrinted>
  <dcterms:created xsi:type="dcterms:W3CDTF">2011-03-21T18:27:38Z</dcterms:created>
  <dcterms:modified xsi:type="dcterms:W3CDTF">2017-03-30T01:42:46Z</dcterms:modified>
</cp:coreProperties>
</file>